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660" r:id="rId4"/>
  </p:sldMasterIdLst>
  <p:notesMasterIdLst>
    <p:notesMasterId r:id="rId32"/>
  </p:notesMasterIdLst>
  <p:sldIdLst>
    <p:sldId id="348" r:id="rId5"/>
    <p:sldId id="368" r:id="rId6"/>
    <p:sldId id="266" r:id="rId7"/>
    <p:sldId id="369" r:id="rId8"/>
    <p:sldId id="571" r:id="rId9"/>
    <p:sldId id="301" r:id="rId10"/>
    <p:sldId id="355" r:id="rId11"/>
    <p:sldId id="572" r:id="rId12"/>
    <p:sldId id="573" r:id="rId13"/>
    <p:sldId id="582" r:id="rId14"/>
    <p:sldId id="584" r:id="rId15"/>
    <p:sldId id="583" r:id="rId16"/>
    <p:sldId id="293" r:id="rId17"/>
    <p:sldId id="567" r:id="rId18"/>
    <p:sldId id="381" r:id="rId19"/>
    <p:sldId id="382" r:id="rId20"/>
    <p:sldId id="372" r:id="rId21"/>
    <p:sldId id="575" r:id="rId22"/>
    <p:sldId id="576" r:id="rId23"/>
    <p:sldId id="508" r:id="rId24"/>
    <p:sldId id="498" r:id="rId25"/>
    <p:sldId id="577" r:id="rId26"/>
    <p:sldId id="578" r:id="rId27"/>
    <p:sldId id="579" r:id="rId28"/>
    <p:sldId id="580" r:id="rId29"/>
    <p:sldId id="386" r:id="rId30"/>
    <p:sldId id="411"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F8BE0F5-F403-45D8-9124-4B1576B04115}">
          <p14:sldIdLst>
            <p14:sldId id="348"/>
          </p14:sldIdLst>
        </p14:section>
        <p14:section name="Do Now options" id="{0FE23AD4-1D98-44A7-9DFD-A60D225A45E7}">
          <p14:sldIdLst>
            <p14:sldId id="368"/>
            <p14:sldId id="266"/>
            <p14:sldId id="369"/>
          </p14:sldIdLst>
        </p14:section>
        <p14:section name="Lesson Introduction" id="{74EA7949-9924-4F85-A6B5-78EF425FAA0D}">
          <p14:sldIdLst>
            <p14:sldId id="571"/>
            <p14:sldId id="301"/>
            <p14:sldId id="355"/>
          </p14:sldIdLst>
        </p14:section>
        <p14:section name="Introduction" id="{6F7B122B-5F75-D045-A277-992ABBD793C1}">
          <p14:sldIdLst>
            <p14:sldId id="572"/>
            <p14:sldId id="573"/>
            <p14:sldId id="582"/>
            <p14:sldId id="584"/>
            <p14:sldId id="583"/>
          </p14:sldIdLst>
        </p14:section>
        <p14:section name="Talk Tasks and CfUs" id="{4C9413DB-D0EA-4B28-BCAD-DF427EF851DC}">
          <p14:sldIdLst>
            <p14:sldId id="293"/>
            <p14:sldId id="567"/>
            <p14:sldId id="381"/>
            <p14:sldId id="382"/>
          </p14:sldIdLst>
        </p14:section>
        <p14:section name="IP/Activity section" id="{7BE6C088-FF53-8841-BAB4-205CA899FCE1}">
          <p14:sldIdLst>
            <p14:sldId id="372"/>
            <p14:sldId id="575"/>
            <p14:sldId id="576"/>
            <p14:sldId id="508"/>
            <p14:sldId id="498"/>
            <p14:sldId id="577"/>
            <p14:sldId id="578"/>
            <p14:sldId id="579"/>
            <p14:sldId id="580"/>
            <p14:sldId id="386"/>
            <p14:sldId id="411"/>
          </p14:sldIdLst>
        </p14:section>
      </p14:sectionLst>
    </p:ext>
    <p:ext uri="{EFAFB233-063F-42B5-8137-9DF3F51BA10A}">
      <p15:sldGuideLst xmlns:p15="http://schemas.microsoft.com/office/powerpoint/2012/main"/>
    </p:ext>
    <p:ext uri="http://customooxmlschemas.google.com/">
      <go:slidesCustomData xmlns=""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r:id="rId71" roundtripDataSignature="AMtx7mjxf6sQMjR3YkxPd/PG2Zf7L8yd4Q=="/>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hauna O'Brien" initials="SO" lastIdx="66" clrIdx="0">
    <p:extLst>
      <p:ext uri="{19B8F6BF-5375-455C-9EA6-DF929625EA0E}">
        <p15:presenceInfo xmlns:p15="http://schemas.microsoft.com/office/powerpoint/2012/main" userId="S::shauna.obrien@arkonline.org::2cccf8d3-fcb4-4082-ab59-b4bd17c66c6c" providerId="AD"/>
      </p:ext>
    </p:extLst>
  </p:cmAuthor>
  <p:cmAuthor id="2" name="Joanna Scouler" initials="JS" lastIdx="1" clrIdx="1">
    <p:extLst>
      <p:ext uri="{19B8F6BF-5375-455C-9EA6-DF929625EA0E}">
        <p15:presenceInfo xmlns:p15="http://schemas.microsoft.com/office/powerpoint/2012/main" userId="S::joanna.scouler@arkonline.org::da2978bb-3a89-42a2-b6f4-686f2140a0cc" providerId="AD"/>
      </p:ext>
    </p:extLst>
  </p:cmAuthor>
  <p:cmAuthor id="3" name="Kathleen Webb" initials="KW" lastIdx="3" clrIdx="2">
    <p:extLst>
      <p:ext uri="{19B8F6BF-5375-455C-9EA6-DF929625EA0E}">
        <p15:presenceInfo xmlns:p15="http://schemas.microsoft.com/office/powerpoint/2012/main" userId="S::kathleen.webb@arkcurriculumplus.org.uk::cbb8dd05-48af-49e8-b1d0-c6b737c1bd12" providerId="AD"/>
      </p:ext>
    </p:extLst>
  </p:cmAuthor>
  <p:cmAuthor id="4" name="Shauna O'Brien" initials="SO [2]" lastIdx="1" clrIdx="3">
    <p:extLst>
      <p:ext uri="{19B8F6BF-5375-455C-9EA6-DF929625EA0E}">
        <p15:presenceInfo xmlns:p15="http://schemas.microsoft.com/office/powerpoint/2012/main" userId="S::shauna.obrien@arkcurriculumplus.org.uk::2cccf8d3-fcb4-4082-ab59-b4bd17c66c6c" providerId="AD"/>
      </p:ext>
    </p:extLst>
  </p:cmAuthor>
  <p:cmAuthor id="5" name="Emma Taylor" initials="ET" lastIdx="1" clrIdx="4">
    <p:extLst>
      <p:ext uri="{19B8F6BF-5375-455C-9EA6-DF929625EA0E}">
        <p15:presenceInfo xmlns:p15="http://schemas.microsoft.com/office/powerpoint/2012/main" userId="S::e.taylor@kingsolomonacademy.org::78708941-01f8-4eef-b543-9e74222a06ab"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9193"/>
    <a:srgbClr val="0432FF"/>
    <a:srgbClr val="FF9300"/>
    <a:srgbClr val="FFFF00"/>
    <a:srgbClr val="F2F2E3"/>
    <a:srgbClr val="DCD0DD"/>
    <a:srgbClr val="FFFCC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1EB6348-2FFE-48DD-B87E-607CE2353A59}">
  <a:tblStyle styleId="{B1EB6348-2FFE-48DD-B87E-607CE2353A59}" styleName="Table_0">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8EBF5"/>
          </a:solidFill>
        </a:fill>
      </a:tcStyle>
    </a:wholeTbl>
    <a:band1H>
      <a:tcTxStyle b="off" i="off"/>
      <a:tcStyle>
        <a:tcBdr/>
        <a:fill>
          <a:solidFill>
            <a:srgbClr val="CDD4EA"/>
          </a:solidFill>
        </a:fill>
      </a:tcStyle>
    </a:band1H>
    <a:band2H>
      <a:tcTxStyle b="off" i="off"/>
      <a:tcStyle>
        <a:tcBdr/>
      </a:tcStyle>
    </a:band2H>
    <a:band1V>
      <a:tcTxStyle b="off" i="off"/>
      <a:tcStyle>
        <a:tcBdr/>
        <a:fill>
          <a:solidFill>
            <a:srgbClr val="CDD4EA"/>
          </a:solidFill>
        </a:fill>
      </a:tcStyle>
    </a:band1V>
    <a:band2V>
      <a:tcTxStyle b="off" i="off"/>
      <a:tcStyle>
        <a:tcBdr/>
      </a:tcStyle>
    </a:band2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b="off" i="off"/>
      <a:tcStyle>
        <a:tcBdr/>
      </a:tcStyle>
    </a:seCell>
    <a:swCell>
      <a:tcTxStyle b="off" i="off"/>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b="off" i="off"/>
      <a:tcStyle>
        <a:tcBdr/>
      </a:tcStyle>
    </a:neCell>
    <a:nwCell>
      <a:tcTxStyle b="off" i="off"/>
      <a:tcStyle>
        <a:tcBdr/>
      </a:tcStyle>
    </a:nwCel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7010"/>
    <p:restoredTop sz="65177" autoAdjust="0"/>
  </p:normalViewPr>
  <p:slideViewPr>
    <p:cSldViewPr snapToGrid="0">
      <p:cViewPr varScale="1">
        <p:scale>
          <a:sx n="73" d="100"/>
          <a:sy n="73" d="100"/>
        </p:scale>
        <p:origin x="656" y="176"/>
      </p:cViewPr>
      <p:guideLst/>
    </p:cSldViewPr>
  </p:slideViewPr>
  <p:notesTextViewPr>
    <p:cViewPr>
      <p:scale>
        <a:sx n="1" d="1"/>
        <a:sy n="1" d="1"/>
      </p:scale>
      <p:origin x="0" y="-24"/>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76"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71" Type="http://customschemas.google.com/relationships/presentationmetadata" Target="metadata"/><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75"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notesMaster" Target="notesMasters/notesMaster1.xml"/><Relationship Id="rId7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7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8" Type="http://schemas.openxmlformats.org/officeDocument/2006/relationships/slide" Target="slides/slide4.xml"/><Relationship Id="rId72" Type="http://schemas.openxmlformats.org/officeDocument/2006/relationships/commentAuthors" Target="commentAuthors.xml"/><Relationship Id="rId3" Type="http://schemas.openxmlformats.org/officeDocument/2006/relationships/customXml" Target="../customXml/item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dirty="0"/>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dirty="0"/>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dirty="0"/>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a:t>
            </a:fld>
            <a:endParaRPr sz="1200" b="0" i="0" u="none" strike="noStrike" cap="none" dirty="0">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1</a:t>
            </a:fld>
            <a:endParaRPr lang="en-GB" sz="1200" b="0" i="0" u="none" strike="noStrike" cap="none"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3056354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1" dirty="0"/>
              <a:t>Suggested exposition:</a:t>
            </a:r>
          </a:p>
          <a:p>
            <a:r>
              <a:rPr lang="en-GB" dirty="0"/>
              <a:t>Let’s look at the alkanes in more detail. </a:t>
            </a:r>
          </a:p>
          <a:p>
            <a:r>
              <a:rPr lang="en-GB" b="1" dirty="0"/>
              <a:t>Animate each of the alkanes. </a:t>
            </a:r>
          </a:p>
          <a:p>
            <a:r>
              <a:rPr lang="en-GB" b="0" i="0" dirty="0"/>
              <a:t>These are the structural formulae of the alkanes.</a:t>
            </a:r>
          </a:p>
          <a:p>
            <a:r>
              <a:rPr lang="en-GB" b="0" i="1" dirty="0"/>
              <a:t>What is the chemical formula of each?</a:t>
            </a:r>
          </a:p>
          <a:p>
            <a:r>
              <a:rPr lang="en-GB" b="1" i="0" dirty="0"/>
              <a:t>Animate the chemical formula of each. </a:t>
            </a:r>
          </a:p>
          <a:p>
            <a:r>
              <a:rPr lang="en-GB" b="0" i="1" dirty="0"/>
              <a:t>What do they have in common?</a:t>
            </a:r>
          </a:p>
          <a:p>
            <a:r>
              <a:rPr lang="en-GB" b="1" i="1" dirty="0"/>
              <a:t>They all have carbons bonded to hydrogens. </a:t>
            </a:r>
          </a:p>
          <a:p>
            <a:r>
              <a:rPr lang="en-GB" b="0" i="0" dirty="0"/>
              <a:t>We can remember the order of the first four alkanes using the acronym monkeys eat peanut butter. </a:t>
            </a:r>
          </a:p>
          <a:p>
            <a:r>
              <a:rPr lang="en-GB" b="0" i="0" dirty="0"/>
              <a:t>The alkanes differ from each other by a CH2 group, as you can see as more carbons are added, then more hydrogens need to be added. The alkanes have a general formula, which is C</a:t>
            </a:r>
            <a:r>
              <a:rPr lang="en-GB" b="0" i="0" baseline="-25000" dirty="0"/>
              <a:t>n</a:t>
            </a:r>
            <a:r>
              <a:rPr lang="en-GB" b="0" i="0" dirty="0"/>
              <a:t>H</a:t>
            </a:r>
            <a:r>
              <a:rPr lang="en-GB" b="0" i="0" baseline="-25000" dirty="0"/>
              <a:t>2n+2</a:t>
            </a:r>
            <a:r>
              <a:rPr lang="en-GB" b="0" i="0" dirty="0"/>
              <a:t>. </a:t>
            </a:r>
          </a:p>
          <a:p>
            <a:r>
              <a:rPr lang="en-GB" b="0" i="0" dirty="0"/>
              <a:t>So however many carbon atoms there are, there are 2 times this number + 2 hydrogen atoms. We’ll practice this in the I/We/You cycle. </a:t>
            </a:r>
          </a:p>
          <a:p>
            <a:endParaRPr lang="en-GB" b="1" i="1"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10</a:t>
            </a:fld>
            <a:endParaRPr lang="en-GB" sz="1200" b="0" i="0" u="none" strike="noStrike" cap="none"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0943077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1" dirty="0"/>
              <a:t>Suggested exposition:</a:t>
            </a:r>
          </a:p>
          <a:p>
            <a:r>
              <a:rPr lang="en-GB" dirty="0"/>
              <a:t>We should remember from C4.1 that methane is a small covalent molecule, where the hydrogen and carbon atoms bond by sharing pairs of electrons so that each atom has a full outer shell. </a:t>
            </a:r>
          </a:p>
          <a:p>
            <a:r>
              <a:rPr lang="en-GB" dirty="0"/>
              <a:t>Usually we just show the outer electrons in dot and cross diagrams. </a:t>
            </a:r>
          </a:p>
          <a:p>
            <a:r>
              <a:rPr lang="en-GB" dirty="0"/>
              <a:t>So we know that methane is a covalently bonded molecule, the rest of the alkanes are the same. </a:t>
            </a:r>
          </a:p>
          <a:p>
            <a:r>
              <a:rPr lang="en-GB" b="1" dirty="0"/>
              <a:t>Animate ethane. </a:t>
            </a:r>
          </a:p>
          <a:p>
            <a:r>
              <a:rPr lang="en-GB" b="0" dirty="0"/>
              <a:t>This is ethane - the carbon atoms are also bonded to each other as well as the hydrogens. </a:t>
            </a:r>
          </a:p>
          <a:p>
            <a:r>
              <a:rPr lang="en-GB" b="0" dirty="0"/>
              <a:t>The alkanes are described as saturated. This is because they contain only single bonds between the carbon atoms. We will go on to look at other homologous groups that are described as unsaturated because they contain double bonds. </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11</a:t>
            </a:fld>
            <a:endParaRPr lang="en-GB" sz="1200" b="0" i="0" u="none" strike="noStrike" cap="none"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7547436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lang="en-GB" b="1" dirty="0"/>
              <a:t>Suggested exposition:</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tx1"/>
                </a:solidFill>
                <a:effectLst/>
                <a:latin typeface="Arial" panose="020B0604020202020204" pitchFamily="34" charset="0"/>
              </a:rPr>
              <a:t>We can draw the structural formula of the alkanes to show how many bonds each atom has made. This provides us a good 2D model of each alkane molecule. However, these structural formula do not show the actual shapes of the molecules.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latin typeface="Arial" panose="020B0604020202020204" pitchFamily="34" charset="0"/>
              </a:rPr>
              <a:t>Animate 3D model. This is also a useful opportunity to show students/get students to make the molymods of the first four alkanes.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tx1"/>
                </a:solidFill>
                <a:effectLst/>
                <a:latin typeface="Arial" panose="020B0604020202020204" pitchFamily="34" charset="0"/>
              </a:rPr>
              <a:t>This is called a ball and stick model, which gives us a 3D view of the propane molecule. The black spheres represent carbon atoms and the white spheres represent hydrogen atoms.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1" u="none" strike="noStrike" cap="none" normalizeH="0" baseline="0" dirty="0">
                <a:ln>
                  <a:noFill/>
                </a:ln>
                <a:solidFill>
                  <a:schemeClr val="tx1"/>
                </a:solidFill>
                <a:effectLst/>
                <a:latin typeface="Arial" panose="020B0604020202020204" pitchFamily="34" charset="0"/>
              </a:rPr>
              <a:t>What do the ’sticks’ represent?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1" u="none" strike="noStrike" cap="none" normalizeH="0" baseline="0" dirty="0">
                <a:ln>
                  <a:noFill/>
                </a:ln>
                <a:solidFill>
                  <a:schemeClr val="tx1"/>
                </a:solidFill>
                <a:effectLst/>
                <a:latin typeface="Arial" panose="020B0604020202020204" pitchFamily="34" charset="0"/>
              </a:rPr>
              <a:t>Covalent bonds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tx1"/>
                </a:solidFill>
                <a:effectLst/>
                <a:latin typeface="Arial" panose="020B0604020202020204" pitchFamily="34" charset="0"/>
              </a:rPr>
              <a:t>The advantage of this ball and stick model is that we can see the shape of the molecule in 3D, and see that the bonds are not actually at 90º to each other.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tx1"/>
                </a:solidFill>
                <a:effectLst/>
                <a:latin typeface="Arial" panose="020B0604020202020204" pitchFamily="34" charset="0"/>
              </a:rPr>
              <a:t>(note - students are not expected to know bond angles or molecule shapes until A-Level)</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tx1"/>
                </a:solidFill>
                <a:effectLst/>
                <a:latin typeface="Arial" panose="020B0604020202020204" pitchFamily="34" charset="0"/>
              </a:rPr>
              <a:t>We can use either model to determine the chemical formula (and therefore the name) of the molecule.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1" u="none" strike="noStrike" cap="none" normalizeH="0" baseline="0" dirty="0">
                <a:ln>
                  <a:noFill/>
                </a:ln>
                <a:solidFill>
                  <a:schemeClr val="tx1"/>
                </a:solidFill>
                <a:effectLst/>
                <a:latin typeface="Arial" panose="020B0604020202020204" pitchFamily="34" charset="0"/>
              </a:rPr>
              <a:t>What is the chemical formula of this molecule?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1" u="none" strike="noStrike" cap="none" normalizeH="0" baseline="0" dirty="0">
                <a:ln>
                  <a:noFill/>
                </a:ln>
                <a:solidFill>
                  <a:schemeClr val="tx1"/>
                </a:solidFill>
                <a:effectLst/>
                <a:latin typeface="Arial" panose="020B0604020202020204" pitchFamily="34" charset="0"/>
              </a:rPr>
              <a:t>C</a:t>
            </a:r>
            <a:r>
              <a:rPr kumimoji="0" lang="en-US" altLang="en-US" sz="1200" b="1" i="1" u="none" strike="noStrike" cap="none" normalizeH="0" baseline="-25000" dirty="0">
                <a:ln>
                  <a:noFill/>
                </a:ln>
                <a:solidFill>
                  <a:schemeClr val="tx1"/>
                </a:solidFill>
                <a:effectLst/>
                <a:latin typeface="Arial" panose="020B0604020202020204" pitchFamily="34" charset="0"/>
              </a:rPr>
              <a:t>3</a:t>
            </a:r>
            <a:r>
              <a:rPr kumimoji="0" lang="en-US" altLang="en-US" sz="1200" b="1" i="1" u="none" strike="noStrike" cap="none" normalizeH="0" baseline="0" dirty="0">
                <a:ln>
                  <a:noFill/>
                </a:ln>
                <a:solidFill>
                  <a:schemeClr val="tx1"/>
                </a:solidFill>
                <a:effectLst/>
                <a:latin typeface="Arial" panose="020B0604020202020204" pitchFamily="34" charset="0"/>
              </a:rPr>
              <a:t>H</a:t>
            </a:r>
            <a:r>
              <a:rPr kumimoji="0" lang="en-US" altLang="en-US" sz="1200" b="1" i="1" u="none" strike="noStrike" cap="none" normalizeH="0" baseline="-25000" dirty="0">
                <a:ln>
                  <a:noFill/>
                </a:ln>
                <a:solidFill>
                  <a:schemeClr val="tx1"/>
                </a:solidFill>
                <a:effectLst/>
                <a:latin typeface="Arial" panose="020B0604020202020204" pitchFamily="34" charset="0"/>
              </a:rPr>
              <a:t>8</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1" u="none" strike="noStrike" cap="none" normalizeH="0" baseline="0" dirty="0">
                <a:ln>
                  <a:noFill/>
                </a:ln>
                <a:solidFill>
                  <a:schemeClr val="tx1"/>
                </a:solidFill>
                <a:effectLst/>
                <a:latin typeface="Arial" panose="020B0604020202020204" pitchFamily="34" charset="0"/>
              </a:rPr>
              <a:t>What is this alkane?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1" u="none" strike="noStrike" cap="none" normalizeH="0" baseline="0" dirty="0">
                <a:ln>
                  <a:noFill/>
                </a:ln>
                <a:solidFill>
                  <a:schemeClr val="tx1"/>
                </a:solidFill>
                <a:effectLst/>
                <a:latin typeface="Arial" panose="020B0604020202020204" pitchFamily="34" charset="0"/>
              </a:rPr>
              <a:t>Propane</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12</a:t>
            </a:fld>
            <a:endParaRPr lang="en-GB" sz="1200" b="0" i="0" u="none" strike="noStrike" cap="none"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874523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Suggested points:</a:t>
            </a:r>
          </a:p>
          <a:p>
            <a:r>
              <a:rPr lang="en-GB" b="0" dirty="0"/>
              <a:t>This talk task is designed to ensure that students are confident with the general formula of the alkanes. Green is the correct answer, the others are all answers that many students have given in exam questions. </a:t>
            </a:r>
          </a:p>
          <a:p>
            <a:endParaRPr lang="en-GB" b="0" dirty="0"/>
          </a:p>
          <a:p>
            <a:r>
              <a:rPr lang="en-GB" b="1" dirty="0"/>
              <a:t>Suggested guidance:</a:t>
            </a:r>
          </a:p>
          <a:p>
            <a:r>
              <a:rPr lang="en-GB" b="0" dirty="0"/>
              <a:t>Talk tasks can be used in a variety of ways to suit the particular needs of the students you are teaching. </a:t>
            </a:r>
            <a:r>
              <a:rPr lang="en-GB" sz="1200" b="0" i="0" u="none" strike="noStrike" cap="none" dirty="0">
                <a:solidFill>
                  <a:schemeClr val="dk1"/>
                </a:solidFill>
                <a:effectLst/>
                <a:latin typeface="Calibri"/>
                <a:ea typeface="Calibri"/>
                <a:cs typeface="Calibri"/>
                <a:sym typeface="Calibri"/>
              </a:rPr>
              <a:t>Through exchanging views with others, students develop their understanding of the science beyond what could be achieved individually. </a:t>
            </a:r>
          </a:p>
          <a:p>
            <a:endParaRPr lang="en-GB" sz="1200" b="0" i="0" u="none" strike="noStrike" cap="none" dirty="0">
              <a:solidFill>
                <a:schemeClr val="dk1"/>
              </a:solidFill>
              <a:effectLst/>
              <a:latin typeface="Calibri"/>
              <a:cs typeface="Calibri"/>
              <a:sym typeface="Calibri"/>
            </a:endParaRPr>
          </a:p>
          <a:p>
            <a:r>
              <a:rPr lang="en-GB" sz="1200" b="0" i="0" u="none" strike="noStrike" cap="none" dirty="0">
                <a:solidFill>
                  <a:schemeClr val="dk1"/>
                </a:solidFill>
                <a:effectLst/>
                <a:latin typeface="Calibri"/>
                <a:cs typeface="Calibri"/>
                <a:sym typeface="Calibri"/>
              </a:rPr>
              <a:t>Science classrooms that successfully integrate talk have the following features:</a:t>
            </a:r>
          </a:p>
          <a:p>
            <a:pPr>
              <a:buAutoNum type="arabicPeriod"/>
            </a:pPr>
            <a:r>
              <a:rPr lang="en-GB" sz="1200" b="0" i="0" u="none" strike="noStrike" cap="none" dirty="0">
                <a:solidFill>
                  <a:schemeClr val="dk1"/>
                </a:solidFill>
                <a:effectLst/>
                <a:latin typeface="Calibri"/>
                <a:ea typeface="Calibri"/>
                <a:cs typeface="Calibri"/>
                <a:sym typeface="Calibri"/>
              </a:rPr>
              <a:t>Science talk is a regular feature of lessons and is woven into classroom activities.</a:t>
            </a:r>
          </a:p>
          <a:p>
            <a:pPr>
              <a:buAutoNum type="arabicPeriod"/>
            </a:pPr>
            <a:r>
              <a:rPr lang="en-GB" sz="1200" b="0" i="0" u="none" strike="noStrike" cap="none" dirty="0">
                <a:solidFill>
                  <a:schemeClr val="dk1"/>
                </a:solidFill>
                <a:effectLst/>
                <a:latin typeface="Calibri"/>
                <a:ea typeface="Calibri"/>
                <a:cs typeface="Calibri"/>
                <a:sym typeface="Calibri"/>
              </a:rPr>
              <a:t>Students are paired or grouped strategically by the teacher to ensure productive interaction. This might take into consideration the students’ proficiency of the English language, how encouraging they might be to peers and their attainment in the topic. It’s a good idea to consider these pairings in the class seating plan.</a:t>
            </a:r>
          </a:p>
          <a:p>
            <a:pPr>
              <a:buAutoNum type="arabicPeriod"/>
            </a:pPr>
            <a:r>
              <a:rPr lang="en-GB" sz="1200" b="0" i="0" u="none" strike="noStrike" cap="none" dirty="0">
                <a:solidFill>
                  <a:schemeClr val="dk1"/>
                </a:solidFill>
                <a:effectLst/>
                <a:latin typeface="Calibri"/>
                <a:ea typeface="Calibri"/>
                <a:cs typeface="Calibri"/>
                <a:sym typeface="Calibri"/>
              </a:rPr>
              <a:t>Students are encouraged and supported to talk, but are not forced to talk.</a:t>
            </a:r>
          </a:p>
          <a:p>
            <a:pPr>
              <a:buAutoNum type="arabicPeriod"/>
            </a:pPr>
            <a:r>
              <a:rPr lang="en-GB" sz="1200" b="0" i="0" u="none" strike="noStrike" cap="none" dirty="0">
                <a:solidFill>
                  <a:schemeClr val="dk1"/>
                </a:solidFill>
                <a:effectLst/>
                <a:latin typeface="Calibri"/>
                <a:ea typeface="Calibri"/>
                <a:cs typeface="Calibri"/>
                <a:sym typeface="Calibri"/>
              </a:rPr>
              <a:t>The teacher should take on the role of a facilitator, engaging with conversations where necessary and encouraging or steering the conversation where needed. </a:t>
            </a:r>
          </a:p>
          <a:p>
            <a:pPr>
              <a:buAutoNum type="arabicPeriod"/>
            </a:pPr>
            <a:r>
              <a:rPr lang="en-GB" sz="1200" b="0" i="0" u="none" strike="noStrike" cap="none" dirty="0">
                <a:solidFill>
                  <a:schemeClr val="dk1"/>
                </a:solidFill>
                <a:effectLst/>
                <a:latin typeface="Calibri"/>
                <a:ea typeface="Calibri"/>
                <a:cs typeface="Calibri"/>
                <a:sym typeface="Calibri"/>
              </a:rPr>
              <a:t>Students are encouraged to use the language they have to express their ideas (e.g., everyday language, imperfect English, native language), but also to incorporate science specific terminology where this is more accurate or has been taught.</a:t>
            </a:r>
          </a:p>
          <a:p>
            <a:r>
              <a:rPr lang="en-GB" sz="1200" b="0" i="0" u="none" strike="noStrike" cap="none" dirty="0">
                <a:solidFill>
                  <a:schemeClr val="dk1"/>
                </a:solidFill>
                <a:effectLst/>
                <a:latin typeface="Calibri"/>
                <a:ea typeface="Calibri"/>
                <a:cs typeface="Calibri"/>
                <a:sym typeface="Calibri"/>
              </a:rPr>
              <a:t>6. Scientifically inaccurate ideas are not dismissed by the partner or teacher; open discussion and further investigation are relied on to help students construct ideas that support them to progress in their scientific understanding. </a:t>
            </a:r>
          </a:p>
          <a:p>
            <a:r>
              <a:rPr lang="en-GB" sz="1200" b="0" i="0" u="none" strike="noStrike" cap="none" dirty="0">
                <a:solidFill>
                  <a:schemeClr val="dk1"/>
                </a:solidFill>
                <a:effectLst/>
                <a:latin typeface="Calibri"/>
                <a:ea typeface="Calibri"/>
                <a:cs typeface="Calibri"/>
                <a:sym typeface="Calibri"/>
              </a:rPr>
              <a:t>7. Guidelines for behaviour during talk tasks are explicit and frequently reviewed. Rules for students might be:</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Listen carefully to your partner</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Take turns talking.</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Speak one at a time, without interrupting.</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Politely agree or disagree and explain why.</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Politely point out if your partner has used a scientific word incorrectly, if they have explained the science incorrectly, or if there is a more accurate way to describe something.</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If confused, ask questions.</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Stay focused on the discussion topic.</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Respond to one another.</a:t>
            </a:r>
            <a:endParaRPr lang="en-GB" dirty="0"/>
          </a:p>
          <a:p>
            <a:endParaRPr lang="en-GB"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13</a:t>
            </a:fld>
            <a:endParaRPr lang="en-GB" sz="1200" b="0" i="0" u="none" strike="noStrike" cap="none"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0735136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baseline="0" dirty="0"/>
              <a:t>Purpose: </a:t>
            </a:r>
            <a:r>
              <a:rPr lang="en-GB" b="0" baseline="0" dirty="0"/>
              <a:t>This is a knowledge drill. The purpose of this is to check that the critical knowledge is secure before pupils move onto independent practice.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1" baseline="0" dirty="0"/>
              <a:t>Suggested guidance:</a:t>
            </a:r>
            <a:r>
              <a:rPr lang="en-GB" b="0" baseline="0" dirty="0"/>
              <a:t> There are a range of ways this could be done depending on time and ability range of the class: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dirty="0"/>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dirty="0"/>
              <a:t>Mini whiteboards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dirty="0"/>
              <a:t>As full sentences in exercise books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dirty="0"/>
              <a:t>As short answers in exercise books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dirty="0"/>
              <a:t>In the pupil workbook</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dirty="0"/>
              <a:t>As pair talk</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dirty="0"/>
              <a:t>As cold call</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endParaRPr lang="en-GB" b="1" baseline="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aseline="0" dirty="0"/>
          </a:p>
        </p:txBody>
      </p:sp>
      <p:sp>
        <p:nvSpPr>
          <p:cNvPr id="4" name="Slide Number Placeholder 3"/>
          <p:cNvSpPr>
            <a:spLocks noGrp="1"/>
          </p:cNvSpPr>
          <p:nvPr>
            <p:ph type="sldNum" sz="quarter" idx="10"/>
          </p:nvPr>
        </p:nvSpPr>
        <p:spPr/>
        <p:txBody>
          <a:bodyPr/>
          <a:lstStyle/>
          <a:p>
            <a:fld id="{4B7F327E-D879-4193-B0D7-BEE89950DB5C}" type="slidenum">
              <a:rPr lang="en-GB" smtClean="0"/>
              <a:t>15</a:t>
            </a:fld>
            <a:endParaRPr lang="en-GB" dirty="0"/>
          </a:p>
        </p:txBody>
      </p:sp>
    </p:spTree>
    <p:extLst>
      <p:ext uri="{BB962C8B-B14F-4D97-AF65-F5344CB8AC3E}">
        <p14:creationId xmlns:p14="http://schemas.microsoft.com/office/powerpoint/2010/main" val="27083953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baseline="0" dirty="0"/>
              <a:t>Purpose: </a:t>
            </a:r>
            <a:r>
              <a:rPr lang="en-GB" b="0" baseline="0" dirty="0"/>
              <a:t>This is a knowledge drill. The purpose of this is to check that the critical knowledge is secure before pupils move onto independent practice.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1" baseline="0" dirty="0"/>
              <a:t>Suggested guidance:</a:t>
            </a:r>
            <a:r>
              <a:rPr lang="en-GB" b="0" baseline="0" dirty="0"/>
              <a:t> There are a range of ways this could be done depending on time and ability range of the class: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dirty="0"/>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dirty="0"/>
              <a:t>Mini whiteboards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dirty="0"/>
              <a:t>As full sentences in exercise books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dirty="0"/>
              <a:t>As short answers in exercise books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dirty="0"/>
              <a:t>In the pupil workbook</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dirty="0"/>
              <a:t>As pair talk</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dirty="0"/>
              <a:t>As cold call</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endParaRPr lang="en-GB" b="1" baseline="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aseline="0" dirty="0"/>
          </a:p>
        </p:txBody>
      </p:sp>
      <p:sp>
        <p:nvSpPr>
          <p:cNvPr id="4" name="Slide Number Placeholder 3"/>
          <p:cNvSpPr>
            <a:spLocks noGrp="1"/>
          </p:cNvSpPr>
          <p:nvPr>
            <p:ph type="sldNum" sz="quarter" idx="10"/>
          </p:nvPr>
        </p:nvSpPr>
        <p:spPr/>
        <p:txBody>
          <a:bodyPr/>
          <a:lstStyle/>
          <a:p>
            <a:fld id="{4B7F327E-D879-4193-B0D7-BEE89950DB5C}" type="slidenum">
              <a:rPr lang="en-GB" smtClean="0"/>
              <a:t>16</a:t>
            </a:fld>
            <a:endParaRPr lang="en-GB" dirty="0"/>
          </a:p>
        </p:txBody>
      </p:sp>
    </p:spTree>
    <p:extLst>
      <p:ext uri="{BB962C8B-B14F-4D97-AF65-F5344CB8AC3E}">
        <p14:creationId xmlns:p14="http://schemas.microsoft.com/office/powerpoint/2010/main" val="12572516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1" dirty="0"/>
              <a:t>Purpose: </a:t>
            </a:r>
            <a:r>
              <a:rPr lang="en-GB" b="0" dirty="0"/>
              <a:t>The I-We-You section aims to support pupils to build skills that they most commonly need when answering questions associated with this knowledge in the assessment. This section is also used to interleave other content we expect pupils to know at this stage of their education in order that they build a big picture of the science they are learning.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GB" b="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0" dirty="0"/>
              <a:t>For the ‘I’ activity, the teacher should model how to answer the question. They can do this by narrating their thinking process aloud, and making links to learning earlier in the lesson explicit.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0" dirty="0"/>
              <a:t>For the ‘we’ activity, the teacher and students work though a similar example together, in order to prepare students to be able to answer a similar question independently.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0" dirty="0"/>
              <a:t>Opportunities for the ‘you’ activity – independent practise – occur in the activity portion of the lesson once the student is secure enough to process independently.</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17</a:t>
            </a:fld>
            <a:endParaRPr lang="en-GB" sz="1200" b="0" i="0" u="none" strike="noStrike" cap="none"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0777414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1" dirty="0"/>
              <a:t>Purpose: </a:t>
            </a:r>
            <a:r>
              <a:rPr lang="en-GB" b="0" dirty="0"/>
              <a:t>The I-We-You section aims to support pupils to build skills that they most commonly need when answering questions associated with this knowledge in the assessment. This section is also used to interleave other content we expect pupils to know at this stage of their education in order that they build a big picture of the science they are learning.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GB" b="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0" dirty="0"/>
              <a:t>For the ‘I’ activity, the teacher should model how to answer the question. They can do this by narrating their thinking process aloud, and making links to learning earlier in the lesson explicit.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0" dirty="0"/>
              <a:t>For the ‘we’ activity, the teacher and students work though a similar example together, in order to prepare students to be able to answer a similar question independently.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0" dirty="0"/>
              <a:t>Opportunities for the ‘you’ activity – independent practise – occur in the activity portion of the lesson once the student is secure enough to process independently.</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18</a:t>
            </a:fld>
            <a:endParaRPr lang="en-GB" sz="1200" b="0" i="0" u="none" strike="noStrike" cap="none"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8265403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1" dirty="0"/>
              <a:t>Purpose: </a:t>
            </a:r>
            <a:r>
              <a:rPr lang="en-GB" b="0" dirty="0"/>
              <a:t>The I-We-You section aims to support pupils to build skills that they most commonly need when answering questions associated with this knowledge in the assessment. This section is also used to interleave other content we expect pupils to know at this stage of their education in order that they build a big picture of the science they are learning.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GB" b="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0" dirty="0"/>
              <a:t>For the ‘I’ activity, the teacher should model how to answer the question. They can do this by narrating their thinking process aloud, and making links to learning earlier in the lesson explicit.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0" dirty="0"/>
              <a:t>For the ‘we’ activity, the teacher and students work though a similar example together, in order to prepare students to be able to answer a similar question independently.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0" dirty="0"/>
              <a:t>Opportunities for the ‘you’ activity – independent practise – occur in the activity portion of the lesson once the student is secure enough to process independently.</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19</a:t>
            </a:fld>
            <a:endParaRPr lang="en-GB" sz="1200" b="0" i="0" u="none" strike="noStrike" cap="none"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800069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20</a:t>
            </a:fld>
            <a:endParaRPr lang="en-GB" sz="1200" b="0" i="0" u="none" strike="noStrike" cap="none"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8819643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0" name="Google Shape;80;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2400"/>
              <a:buFont typeface="Arial"/>
              <a:buNone/>
              <a:tabLst/>
              <a:defRPr/>
            </a:pPr>
            <a:r>
              <a:rPr lang="en-GB" sz="1200" b="1" i="0" u="none" strike="noStrike" cap="none" dirty="0">
                <a:solidFill>
                  <a:srgbClr val="1F3864"/>
                </a:solidFill>
                <a:latin typeface="Century Gothic"/>
                <a:ea typeface="Century Gothic"/>
                <a:cs typeface="Century Gothic"/>
                <a:sym typeface="Century Gothic"/>
              </a:rPr>
              <a:t>Big idea: Reactions rearrange matter</a:t>
            </a:r>
          </a:p>
          <a:p>
            <a:pPr marL="0" marR="0" lvl="0" indent="0" algn="l" rtl="0">
              <a:lnSpc>
                <a:spcPct val="100000"/>
              </a:lnSpc>
              <a:spcBef>
                <a:spcPts val="0"/>
              </a:spcBef>
              <a:spcAft>
                <a:spcPts val="0"/>
              </a:spcAft>
              <a:buClr>
                <a:srgbClr val="000000"/>
              </a:buClr>
              <a:buSzPts val="2400"/>
              <a:buFont typeface="Arial"/>
              <a:buNone/>
            </a:pPr>
            <a:endParaRPr lang="en-GB" sz="1200" b="1" i="0" u="none" strike="noStrike" cap="none" dirty="0">
              <a:solidFill>
                <a:srgbClr val="1F3864"/>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2400"/>
              <a:buFont typeface="Arial"/>
              <a:buNone/>
            </a:pPr>
            <a:r>
              <a:rPr lang="en-GB" sz="1200" b="1" i="0" u="none" strike="noStrike" cap="none" dirty="0">
                <a:solidFill>
                  <a:srgbClr val="1F3864"/>
                </a:solidFill>
                <a:latin typeface="Century Gothic"/>
                <a:ea typeface="Century Gothic"/>
                <a:cs typeface="Century Gothic"/>
                <a:sym typeface="Century Gothic"/>
              </a:rPr>
              <a:t>Foundation: </a:t>
            </a:r>
            <a:r>
              <a:rPr lang="en-GB" sz="1200" b="0" i="0" u="none" strike="noStrike" cap="none" dirty="0">
                <a:solidFill>
                  <a:srgbClr val="1F3864"/>
                </a:solidFill>
                <a:latin typeface="Century Gothic"/>
                <a:ea typeface="Century Gothic"/>
                <a:cs typeface="Century Gothic"/>
                <a:sym typeface="Century Gothic"/>
              </a:rPr>
              <a:t>State the chemical formula for carbon dioxide.</a:t>
            </a:r>
          </a:p>
          <a:p>
            <a:pPr marL="0" marR="0" lvl="0" indent="0" algn="l" rtl="0">
              <a:lnSpc>
                <a:spcPct val="100000"/>
              </a:lnSpc>
              <a:spcBef>
                <a:spcPts val="0"/>
              </a:spcBef>
              <a:spcAft>
                <a:spcPts val="0"/>
              </a:spcAft>
              <a:buClr>
                <a:srgbClr val="000000"/>
              </a:buClr>
              <a:buSzPts val="2400"/>
              <a:buFont typeface="Arial"/>
              <a:buNone/>
            </a:pPr>
            <a:r>
              <a:rPr lang="en-GB" sz="1200" b="1" i="0" u="none" strike="noStrike" cap="none" dirty="0">
                <a:solidFill>
                  <a:srgbClr val="7030A0"/>
                </a:solidFill>
                <a:latin typeface="Century Gothic"/>
                <a:ea typeface="Century Gothic"/>
                <a:cs typeface="Century Gothic"/>
                <a:sym typeface="Century Gothic"/>
              </a:rPr>
              <a:t>Stretch: </a:t>
            </a:r>
            <a:r>
              <a:rPr lang="en-GB" sz="1200" b="0" i="0" u="none" strike="noStrike" cap="none" dirty="0">
                <a:solidFill>
                  <a:srgbClr val="7030A0"/>
                </a:solidFill>
                <a:latin typeface="Century Gothic"/>
                <a:ea typeface="Century Gothic"/>
                <a:cs typeface="Century Gothic"/>
                <a:sym typeface="Century Gothic"/>
              </a:rPr>
              <a:t>Calculate the percentage by mass of hydrogen in methane.</a:t>
            </a:r>
            <a:endParaRPr lang="en-GB" sz="1200" b="0" i="0" u="none" strike="noStrike" cap="none" dirty="0">
              <a:solidFill>
                <a:srgbClr val="1F3864"/>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2400"/>
              <a:buFont typeface="Arial"/>
              <a:buNone/>
            </a:pPr>
            <a:endParaRPr lang="en-GB" dirty="0"/>
          </a:p>
          <a:p>
            <a:pPr marL="0" lvl="0" indent="0" algn="l" rtl="0">
              <a:lnSpc>
                <a:spcPct val="100000"/>
              </a:lnSpc>
              <a:spcBef>
                <a:spcPts val="0"/>
              </a:spcBef>
              <a:spcAft>
                <a:spcPts val="0"/>
              </a:spcAft>
              <a:buSzPts val="1400"/>
              <a:buNone/>
            </a:pPr>
            <a:r>
              <a:rPr lang="en-GB" b="1" dirty="0"/>
              <a:t>Answers:</a:t>
            </a:r>
          </a:p>
          <a:p>
            <a:pPr marL="0" lvl="0" indent="0" algn="l" rtl="0">
              <a:lnSpc>
                <a:spcPct val="100000"/>
              </a:lnSpc>
              <a:spcBef>
                <a:spcPts val="0"/>
              </a:spcBef>
              <a:spcAft>
                <a:spcPts val="0"/>
              </a:spcAft>
              <a:buSzPts val="1400"/>
              <a:buNone/>
            </a:pPr>
            <a:r>
              <a:rPr lang="en-GB" dirty="0"/>
              <a:t>Foundation: CO</a:t>
            </a:r>
            <a:r>
              <a:rPr lang="en-GB" baseline="-25000" dirty="0"/>
              <a:t>2</a:t>
            </a:r>
            <a:endParaRPr lang="en-GB" sz="1200" b="0" i="0" u="none" strike="noStrike" cap="none" baseline="-25000" dirty="0">
              <a:solidFill>
                <a:srgbClr val="1F3864"/>
              </a:solidFill>
              <a:latin typeface="Century Gothic"/>
              <a:sym typeface="Century Gothic"/>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dirty="0"/>
              <a:t>Stretch: </a:t>
            </a:r>
            <a:r>
              <a:rPr lang="en-GB" sz="1200" b="0" i="0" u="none" strike="noStrike" cap="none" dirty="0">
                <a:solidFill>
                  <a:srgbClr val="1F3864"/>
                </a:solidFill>
                <a:latin typeface="Century Gothic"/>
                <a:sym typeface="Century Gothic"/>
              </a:rPr>
              <a:t>4/16 x100 = 25%</a:t>
            </a:r>
            <a:endParaRPr lang="en-GB" baseline="-25000" dirty="0"/>
          </a:p>
          <a:p>
            <a:pPr marL="0" lvl="0" indent="0" algn="l" rtl="0">
              <a:lnSpc>
                <a:spcPct val="100000"/>
              </a:lnSpc>
              <a:spcBef>
                <a:spcPts val="0"/>
              </a:spcBef>
              <a:spcAft>
                <a:spcPts val="0"/>
              </a:spcAft>
              <a:buSzPts val="1400"/>
              <a:buNone/>
            </a:pPr>
            <a:endParaRPr lang="en-GB" dirty="0"/>
          </a:p>
          <a:p>
            <a:pPr marL="0" lvl="0" indent="0" algn="l" rtl="0">
              <a:lnSpc>
                <a:spcPct val="100000"/>
              </a:lnSpc>
              <a:spcBef>
                <a:spcPts val="0"/>
              </a:spcBef>
              <a:spcAft>
                <a:spcPts val="0"/>
              </a:spcAft>
              <a:buSzPts val="1400"/>
              <a:buNone/>
            </a:pPr>
            <a:endParaRPr dirty="0"/>
          </a:p>
        </p:txBody>
      </p:sp>
      <p:sp>
        <p:nvSpPr>
          <p:cNvPr id="81" name="Google Shape;81;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GB"/>
              <a:t>2</a:t>
            </a:fld>
            <a:endParaRPr dirty="0"/>
          </a:p>
        </p:txBody>
      </p:sp>
    </p:spTree>
    <p:extLst>
      <p:ext uri="{BB962C8B-B14F-4D97-AF65-F5344CB8AC3E}">
        <p14:creationId xmlns:p14="http://schemas.microsoft.com/office/powerpoint/2010/main" val="14804895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rtl="0">
              <a:lnSpc>
                <a:spcPct val="100000"/>
              </a:lnSpc>
              <a:spcBef>
                <a:spcPts val="0"/>
              </a:spcBef>
              <a:spcAft>
                <a:spcPts val="0"/>
              </a:spcAft>
              <a:buClr>
                <a:schemeClr val="dk1"/>
              </a:buClr>
              <a:buSzPts val="1200"/>
              <a:buFont typeface="+mj-lt"/>
              <a:buNone/>
            </a:pPr>
            <a:r>
              <a:rPr lang="en-GB" b="1" dirty="0"/>
              <a:t>Q1. Answer: B</a:t>
            </a:r>
          </a:p>
          <a:p>
            <a:pPr marL="0" marR="0" lvl="0" indent="0" algn="l" rtl="0">
              <a:lnSpc>
                <a:spcPct val="100000"/>
              </a:lnSpc>
              <a:spcBef>
                <a:spcPts val="0"/>
              </a:spcBef>
              <a:spcAft>
                <a:spcPts val="0"/>
              </a:spcAft>
              <a:buClr>
                <a:schemeClr val="dk1"/>
              </a:buClr>
              <a:buSzPts val="1200"/>
              <a:buFont typeface="+mj-lt"/>
              <a:buNone/>
            </a:pPr>
            <a:r>
              <a:rPr lang="en-GB" b="0" dirty="0"/>
              <a:t>If students answer A or C, they have not grasped the names of the first four alkanes. </a:t>
            </a:r>
            <a:r>
              <a:rPr lang="en-GB" b="0" i="1" dirty="0"/>
              <a:t>To fix it, review the names and formulae of the first four alkanes using the acronym Monkeys Eat Peanut Butter. </a:t>
            </a:r>
          </a:p>
          <a:p>
            <a:pPr marL="0" marR="0" lvl="0" indent="0" algn="l" rtl="0">
              <a:lnSpc>
                <a:spcPct val="100000"/>
              </a:lnSpc>
              <a:spcBef>
                <a:spcPts val="0"/>
              </a:spcBef>
              <a:spcAft>
                <a:spcPts val="0"/>
              </a:spcAft>
              <a:buClr>
                <a:schemeClr val="dk1"/>
              </a:buClr>
              <a:buSzPts val="1200"/>
              <a:buFont typeface="+mj-lt"/>
              <a:buNone/>
            </a:pPr>
            <a:r>
              <a:rPr lang="en-GB" b="1" i="0" dirty="0"/>
              <a:t>Q2. </a:t>
            </a:r>
            <a:r>
              <a:rPr lang="en-GB" b="1" dirty="0"/>
              <a:t>Answer: B</a:t>
            </a:r>
          </a:p>
          <a:p>
            <a:pPr marL="0" marR="0" lvl="0" indent="0" algn="l" rtl="0">
              <a:lnSpc>
                <a:spcPct val="100000"/>
              </a:lnSpc>
              <a:spcBef>
                <a:spcPts val="0"/>
              </a:spcBef>
              <a:spcAft>
                <a:spcPts val="0"/>
              </a:spcAft>
              <a:buClr>
                <a:schemeClr val="dk1"/>
              </a:buClr>
              <a:buSzPts val="1200"/>
              <a:buFont typeface="+mj-lt"/>
              <a:buNone/>
            </a:pPr>
            <a:r>
              <a:rPr lang="en-GB" b="0" dirty="0"/>
              <a:t>If students answer A, they have doubled but not added two, which is a common error. If students answer C they have added two before doubling. </a:t>
            </a:r>
            <a:r>
              <a:rPr lang="en-GB" b="0" i="1" dirty="0"/>
              <a:t>To fix it, give students more practice working out numbers of carbons and hydrogen atoms in different alkanes.</a:t>
            </a:r>
          </a:p>
          <a:p>
            <a:pPr marL="0" marR="0" lvl="0" indent="0" algn="l" rtl="0">
              <a:lnSpc>
                <a:spcPct val="100000"/>
              </a:lnSpc>
              <a:spcBef>
                <a:spcPts val="0"/>
              </a:spcBef>
              <a:spcAft>
                <a:spcPts val="0"/>
              </a:spcAft>
              <a:buClr>
                <a:schemeClr val="dk1"/>
              </a:buClr>
              <a:buSzPts val="1200"/>
              <a:buFont typeface="+mj-lt"/>
              <a:buNone/>
            </a:pPr>
            <a:r>
              <a:rPr lang="en-GB" b="1" i="0" dirty="0"/>
              <a:t>Q3. </a:t>
            </a:r>
            <a:r>
              <a:rPr lang="en-GB" b="1" dirty="0"/>
              <a:t>Answer: A</a:t>
            </a:r>
          </a:p>
          <a:p>
            <a:pPr marL="0" marR="0" lvl="0" indent="0" algn="l" rtl="0">
              <a:lnSpc>
                <a:spcPct val="100000"/>
              </a:lnSpc>
              <a:spcBef>
                <a:spcPts val="0"/>
              </a:spcBef>
              <a:spcAft>
                <a:spcPts val="0"/>
              </a:spcAft>
              <a:buClr>
                <a:schemeClr val="dk1"/>
              </a:buClr>
              <a:buSzPts val="1200"/>
              <a:buFont typeface="+mj-lt"/>
              <a:buNone/>
            </a:pPr>
            <a:r>
              <a:rPr lang="en-GB" b="0" dirty="0"/>
              <a:t>If students answer B, they have the misconception that crude oil is formed from the rocks themselves rather than found underground under rocks. If students answer C, they have the misconception that ‘hydro’ in hydrocarbons means water rather than hydrogen. </a:t>
            </a:r>
            <a:r>
              <a:rPr lang="en-GB" i="1" dirty="0"/>
              <a:t>To fix it, review what crude oil is made from and where it is found. </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26</a:t>
            </a:fld>
            <a:endParaRPr lang="en-GB" sz="1200" b="0" i="0" u="none" strike="noStrike" cap="none"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6206891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27</a:t>
            </a:fld>
            <a:endParaRPr lang="en-GB" sz="1200" b="0" i="0" u="none" strike="noStrike" cap="none"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7104212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0" name="Google Shape;80;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2400"/>
              <a:buFont typeface="Arial"/>
              <a:buNone/>
              <a:tabLst/>
              <a:defRPr/>
            </a:pPr>
            <a:r>
              <a:rPr lang="en-GB" sz="1200" b="1" i="0" u="none" strike="noStrike" cap="none" dirty="0">
                <a:solidFill>
                  <a:srgbClr val="1F3864"/>
                </a:solidFill>
                <a:latin typeface="Century Gothic"/>
                <a:sym typeface="Century Gothic"/>
              </a:rPr>
              <a:t>Drill answers:</a:t>
            </a:r>
          </a:p>
          <a:p>
            <a:pPr marL="228600" marR="0" lvl="0" indent="-228600" algn="l" defTabSz="914400" rtl="0" eaLnBrk="1" fontAlgn="auto" latinLnBrk="0" hangingPunct="1">
              <a:lnSpc>
                <a:spcPct val="100000"/>
              </a:lnSpc>
              <a:spcBef>
                <a:spcPts val="0"/>
              </a:spcBef>
              <a:spcAft>
                <a:spcPts val="0"/>
              </a:spcAft>
              <a:buClr>
                <a:srgbClr val="000000"/>
              </a:buClr>
              <a:buSzPts val="2400"/>
              <a:buFont typeface="Arial"/>
              <a:buAutoNum type="arabicPeriod"/>
              <a:tabLst/>
              <a:defRPr/>
            </a:pPr>
            <a:r>
              <a:rPr lang="en-GB" sz="1200" b="0" i="0" u="none" strike="noStrike" cap="none" baseline="0" dirty="0">
                <a:solidFill>
                  <a:srgbClr val="1F3864"/>
                </a:solidFill>
                <a:latin typeface="Century Gothic"/>
                <a:sym typeface="Century Gothic"/>
              </a:rPr>
              <a:t>O</a:t>
            </a:r>
            <a:r>
              <a:rPr lang="en-GB" sz="1200" b="0" i="0" u="none" strike="noStrike" cap="none" baseline="-25000" dirty="0">
                <a:solidFill>
                  <a:srgbClr val="1F3864"/>
                </a:solidFill>
                <a:latin typeface="Century Gothic"/>
                <a:sym typeface="Century Gothic"/>
              </a:rPr>
              <a:t>2</a:t>
            </a:r>
          </a:p>
          <a:p>
            <a:pPr marL="228600" marR="0" lvl="0" indent="-228600" algn="l" defTabSz="914400" rtl="0" eaLnBrk="1" fontAlgn="auto" latinLnBrk="0" hangingPunct="1">
              <a:lnSpc>
                <a:spcPct val="100000"/>
              </a:lnSpc>
              <a:spcBef>
                <a:spcPts val="0"/>
              </a:spcBef>
              <a:spcAft>
                <a:spcPts val="0"/>
              </a:spcAft>
              <a:buClr>
                <a:srgbClr val="000000"/>
              </a:buClr>
              <a:buSzPts val="2400"/>
              <a:buFont typeface="Arial"/>
              <a:buAutoNum type="arabicPeriod"/>
              <a:tabLst/>
              <a:defRPr/>
            </a:pPr>
            <a:r>
              <a:rPr lang="en-GB" sz="1200" b="0" i="0" u="none" strike="noStrike" cap="none" baseline="0" dirty="0">
                <a:solidFill>
                  <a:srgbClr val="1F3864"/>
                </a:solidFill>
                <a:latin typeface="Century Gothic"/>
                <a:sym typeface="Century Gothic"/>
              </a:rPr>
              <a:t>All except O</a:t>
            </a:r>
            <a:r>
              <a:rPr lang="en-GB" sz="1200" b="0" i="0" u="none" strike="noStrike" cap="none" baseline="-25000" dirty="0">
                <a:solidFill>
                  <a:srgbClr val="1F3864"/>
                </a:solidFill>
                <a:latin typeface="Century Gothic"/>
                <a:sym typeface="Century Gothic"/>
              </a:rPr>
              <a:t>2</a:t>
            </a:r>
          </a:p>
          <a:p>
            <a:pPr marL="228600" marR="0" lvl="0" indent="-228600" algn="l" defTabSz="914400" rtl="0" eaLnBrk="1" fontAlgn="auto" latinLnBrk="0" hangingPunct="1">
              <a:lnSpc>
                <a:spcPct val="100000"/>
              </a:lnSpc>
              <a:spcBef>
                <a:spcPts val="0"/>
              </a:spcBef>
              <a:spcAft>
                <a:spcPts val="0"/>
              </a:spcAft>
              <a:buClr>
                <a:srgbClr val="000000"/>
              </a:buClr>
              <a:buSzPts val="2400"/>
              <a:buFont typeface="Arial"/>
              <a:buAutoNum type="arabicPeriod"/>
              <a:tabLst/>
              <a:defRPr/>
            </a:pPr>
            <a:r>
              <a:rPr lang="en-US" sz="1200" dirty="0">
                <a:solidFill>
                  <a:schemeClr val="dk1"/>
                </a:solidFill>
                <a:latin typeface="Century Gothic"/>
                <a:ea typeface="Century Gothic"/>
                <a:cs typeface="Century Gothic"/>
                <a:sym typeface="Century Gothic"/>
              </a:rPr>
              <a:t>CO</a:t>
            </a:r>
            <a:r>
              <a:rPr lang="en-US" sz="1200" baseline="-25000" dirty="0">
                <a:solidFill>
                  <a:schemeClr val="dk1"/>
                </a:solidFill>
                <a:latin typeface="Century Gothic"/>
                <a:ea typeface="Century Gothic"/>
                <a:cs typeface="Century Gothic"/>
                <a:sym typeface="Century Gothic"/>
              </a:rPr>
              <a:t>2</a:t>
            </a:r>
            <a:r>
              <a:rPr lang="en-US" sz="1200" dirty="0">
                <a:solidFill>
                  <a:schemeClr val="dk1"/>
                </a:solidFill>
                <a:latin typeface="Century Gothic"/>
                <a:ea typeface="Century Gothic"/>
                <a:cs typeface="Century Gothic"/>
                <a:sym typeface="Century Gothic"/>
              </a:rPr>
              <a:t>, H</a:t>
            </a:r>
            <a:r>
              <a:rPr lang="en-US" sz="1200" baseline="-25000" dirty="0">
                <a:solidFill>
                  <a:schemeClr val="dk1"/>
                </a:solidFill>
                <a:latin typeface="Century Gothic"/>
                <a:ea typeface="Century Gothic"/>
                <a:cs typeface="Century Gothic"/>
                <a:sym typeface="Century Gothic"/>
              </a:rPr>
              <a:t>2</a:t>
            </a:r>
            <a:r>
              <a:rPr lang="en-US" sz="1200" dirty="0">
                <a:solidFill>
                  <a:schemeClr val="dk1"/>
                </a:solidFill>
                <a:latin typeface="Century Gothic"/>
                <a:ea typeface="Century Gothic"/>
                <a:cs typeface="Century Gothic"/>
                <a:sym typeface="Century Gothic"/>
              </a:rPr>
              <a:t>O, O</a:t>
            </a:r>
            <a:r>
              <a:rPr lang="en-US" sz="1200" baseline="-25000" dirty="0">
                <a:solidFill>
                  <a:schemeClr val="dk1"/>
                </a:solidFill>
                <a:latin typeface="Century Gothic"/>
                <a:ea typeface="Century Gothic"/>
                <a:cs typeface="Century Gothic"/>
                <a:sym typeface="Century Gothic"/>
              </a:rPr>
              <a:t>2</a:t>
            </a:r>
            <a:endParaRPr lang="en-GB" sz="1200" b="0" i="0" u="none" strike="noStrike" cap="none" baseline="30000" dirty="0">
              <a:solidFill>
                <a:srgbClr val="1F3864"/>
              </a:solidFill>
              <a:latin typeface="Century Gothic"/>
              <a:sym typeface="Century Gothic"/>
            </a:endParaRPr>
          </a:p>
        </p:txBody>
      </p:sp>
      <p:sp>
        <p:nvSpPr>
          <p:cNvPr id="81" name="Google Shape;81;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GB"/>
              <a:t>3</a:t>
            </a:fld>
            <a:endParaRPr dirty="0"/>
          </a:p>
        </p:txBody>
      </p:sp>
    </p:spTree>
    <p:extLst>
      <p:ext uri="{BB962C8B-B14F-4D97-AF65-F5344CB8AC3E}">
        <p14:creationId xmlns:p14="http://schemas.microsoft.com/office/powerpoint/2010/main" val="29943511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0" name="Google Shape;80;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2400"/>
              <a:buFont typeface="Arial"/>
              <a:buNone/>
              <a:tabLst/>
              <a:defRPr/>
            </a:pPr>
            <a:endParaRPr lang="en-GB" sz="1200" dirty="0">
              <a:solidFill>
                <a:schemeClr val="dk1"/>
              </a:solidFill>
              <a:latin typeface="Century Gothic"/>
              <a:ea typeface="Century Gothic"/>
              <a:cs typeface="Century Gothic"/>
              <a:sym typeface="Century Gothic"/>
            </a:endParaRPr>
          </a:p>
        </p:txBody>
      </p:sp>
      <p:sp>
        <p:nvSpPr>
          <p:cNvPr id="81" name="Google Shape;81;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GB"/>
              <a:t>4</a:t>
            </a:fld>
            <a:endParaRPr dirty="0"/>
          </a:p>
        </p:txBody>
      </p:sp>
    </p:spTree>
    <p:extLst>
      <p:ext uri="{BB962C8B-B14F-4D97-AF65-F5344CB8AC3E}">
        <p14:creationId xmlns:p14="http://schemas.microsoft.com/office/powerpoint/2010/main" val="21132914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1" kern="1200" dirty="0">
                <a:solidFill>
                  <a:schemeClr val="tx1"/>
                </a:solidFill>
                <a:effectLst/>
                <a:latin typeface="+mn-lt"/>
                <a:ea typeface="+mn-ea"/>
                <a:cs typeface="+mn-cs"/>
              </a:rPr>
              <a:t>Big Idea: Structure Determines Properties</a:t>
            </a:r>
          </a:p>
          <a:p>
            <a:r>
              <a:rPr lang="en-GB" sz="1200" b="0" kern="1200" dirty="0">
                <a:solidFill>
                  <a:schemeClr val="tx1"/>
                </a:solidFill>
                <a:effectLst/>
                <a:latin typeface="+mn-lt"/>
                <a:ea typeface="+mn-ea"/>
                <a:cs typeface="+mn-cs"/>
              </a:rPr>
              <a:t>This is the first lesson of new content in this unit, where students will be introduced to the idea of crude oil and hydrocarbons, including an introduction to the different alkanes. </a:t>
            </a:r>
          </a:p>
          <a:p>
            <a:endParaRPr lang="en-GB" sz="1200" kern="1200" dirty="0">
              <a:solidFill>
                <a:schemeClr val="tx1"/>
              </a:solidFill>
              <a:effectLst/>
              <a:latin typeface="+mn-lt"/>
              <a:ea typeface="+mn-ea"/>
              <a:cs typeface="+mn-cs"/>
            </a:endParaRPr>
          </a:p>
          <a:p>
            <a:r>
              <a:rPr lang="en-GB" sz="1200" b="1" kern="1200" dirty="0">
                <a:solidFill>
                  <a:schemeClr val="tx1"/>
                </a:solidFill>
                <a:effectLst/>
                <a:latin typeface="+mn-lt"/>
                <a:ea typeface="+mn-ea"/>
                <a:cs typeface="+mn-cs"/>
              </a:rPr>
              <a:t>Suggested Hook:</a:t>
            </a:r>
          </a:p>
          <a:p>
            <a:r>
              <a:rPr lang="en-GB" sz="1200" b="0" kern="1200" dirty="0">
                <a:solidFill>
                  <a:schemeClr val="tx1"/>
                </a:solidFill>
                <a:effectLst/>
                <a:latin typeface="+mn-lt"/>
                <a:ea typeface="+mn-ea"/>
                <a:cs typeface="+mn-cs"/>
              </a:rPr>
              <a:t>In this lesson we’re going to look at a family of compounds called hydrocarbons. </a:t>
            </a:r>
          </a:p>
          <a:p>
            <a:r>
              <a:rPr lang="en-GB" sz="1200" b="0" i="1" kern="1200" dirty="0">
                <a:solidFill>
                  <a:schemeClr val="tx1"/>
                </a:solidFill>
                <a:effectLst/>
                <a:latin typeface="+mn-lt"/>
                <a:ea typeface="+mn-ea"/>
                <a:cs typeface="+mn-cs"/>
              </a:rPr>
              <a:t>What is a compound?</a:t>
            </a:r>
          </a:p>
          <a:p>
            <a:r>
              <a:rPr lang="en-GB" sz="1200" b="0" i="1" kern="1200" dirty="0">
                <a:solidFill>
                  <a:schemeClr val="tx1"/>
                </a:solidFill>
                <a:effectLst/>
                <a:latin typeface="+mn-lt"/>
                <a:ea typeface="+mn-ea"/>
                <a:cs typeface="+mn-cs"/>
              </a:rPr>
              <a:t>What elements might hydrocarbons contain?</a:t>
            </a:r>
          </a:p>
          <a:p>
            <a:r>
              <a:rPr lang="en-GB" sz="1200" b="0" i="1" kern="1200" dirty="0">
                <a:solidFill>
                  <a:schemeClr val="tx1"/>
                </a:solidFill>
                <a:effectLst/>
                <a:latin typeface="+mn-lt"/>
                <a:ea typeface="+mn-ea"/>
                <a:cs typeface="+mn-cs"/>
              </a:rPr>
              <a:t>Have we met any carbon and hydrogen compounds before?</a:t>
            </a:r>
          </a:p>
        </p:txBody>
      </p:sp>
      <p:sp>
        <p:nvSpPr>
          <p:cNvPr id="4" name="Slide Number Placeholder 3"/>
          <p:cNvSpPr>
            <a:spLocks noGrp="1"/>
          </p:cNvSpPr>
          <p:nvPr>
            <p:ph type="sldNum" sz="quarter" idx="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B7C1065-6FAC-EB47-82DC-34C50BE3F4B9}" type="slidenum">
              <a:rPr kumimoji="0" lang="en-US" sz="1800" b="0" i="0" u="none" strike="noStrike" kern="1200" cap="none" spc="0" normalizeH="0" baseline="0" noProof="0" smtClean="0">
                <a:ln>
                  <a:noFill/>
                </a:ln>
                <a:solidFill>
                  <a:srgbClr val="000000"/>
                </a:solidFill>
                <a:effectLst/>
                <a:uLnTx/>
                <a:uFillTx/>
                <a:latin typeface="Arial"/>
                <a:ea typeface="+mn-ea"/>
                <a:cs typeface="Arial"/>
                <a:sym typeface="Arial"/>
              </a:rPr>
              <a:pPr marL="0" marR="0" lvl="0" indent="0" algn="l" defTabSz="914400" rtl="0" eaLnBrk="1" fontAlgn="auto" latinLnBrk="0" hangingPunct="1">
                <a:lnSpc>
                  <a:spcPct val="100000"/>
                </a:lnSpc>
                <a:spcBef>
                  <a:spcPts val="0"/>
                </a:spcBef>
                <a:spcAft>
                  <a:spcPts val="0"/>
                </a:spcAft>
                <a:buClrTx/>
                <a:buSzTx/>
                <a:buFontTx/>
                <a:buNone/>
                <a:tabLst/>
                <a:defRPr/>
              </a:pPr>
              <a:t>5</a:t>
            </a:fld>
            <a:endParaRPr kumimoji="0" lang="en-US" sz="1800" b="0" i="0" u="none" strike="noStrike" kern="1200" cap="none" spc="0" normalizeH="0" baseline="0" noProof="0" dirty="0">
              <a:ln>
                <a:noFill/>
              </a:ln>
              <a:solidFill>
                <a:srgbClr val="000000"/>
              </a:solidFill>
              <a:effectLst/>
              <a:uLnTx/>
              <a:uFillTx/>
              <a:latin typeface="Arial"/>
              <a:ea typeface="+mn-ea"/>
              <a:cs typeface="Arial"/>
              <a:sym typeface="Arial"/>
            </a:endParaRPr>
          </a:p>
        </p:txBody>
      </p:sp>
    </p:spTree>
    <p:extLst>
      <p:ext uri="{BB962C8B-B14F-4D97-AF65-F5344CB8AC3E}">
        <p14:creationId xmlns:p14="http://schemas.microsoft.com/office/powerpoint/2010/main" val="19567484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Guidance:</a:t>
            </a:r>
          </a:p>
          <a:p>
            <a:r>
              <a:rPr lang="en-US" b="0" dirty="0"/>
              <a:t>See unit overview document and planning guidance to see how these objectives are typically assessed at GCSE, including examples of what students should be able to do following this lesson.</a:t>
            </a:r>
          </a:p>
          <a:p>
            <a:r>
              <a:rPr lang="en-US" b="1" dirty="0"/>
              <a:t>Planning for different needs:</a:t>
            </a:r>
          </a:p>
          <a:p>
            <a:r>
              <a:rPr lang="en-US" b="0" dirty="0"/>
              <a:t>The learning objectives given on this slide are suggested based on the most common requirements for exams, however they can be adapted based on the needs of different classes.</a:t>
            </a:r>
          </a:p>
          <a:p>
            <a:r>
              <a:rPr lang="en-US" b="0" dirty="0"/>
              <a:t>For best practice, the unit preparation booklet should be used to determine the appropriate focus of lessons within the unit. </a:t>
            </a:r>
          </a:p>
          <a:p>
            <a:r>
              <a:rPr lang="en-US" b="0" dirty="0"/>
              <a:t>While it is not possible to explicitly split content into levelled grades, we recommend that lesson objectives can be classified as critical, core or stretch. </a:t>
            </a:r>
          </a:p>
          <a:p>
            <a:r>
              <a:rPr lang="en-US" b="0" i="1" dirty="0"/>
              <a:t>Critical</a:t>
            </a:r>
            <a:r>
              <a:rPr lang="en-US" b="0" dirty="0"/>
              <a:t>: the content or skill is essential for all students to be able to progress.</a:t>
            </a:r>
          </a:p>
          <a:p>
            <a:r>
              <a:rPr lang="en-US" b="0" i="1" dirty="0"/>
              <a:t>Core</a:t>
            </a:r>
            <a:r>
              <a:rPr lang="en-US" b="0" dirty="0"/>
              <a:t>: the content or skill is important for students to progress, but other opportunities may be available to revisit it.</a:t>
            </a:r>
          </a:p>
          <a:p>
            <a:r>
              <a:rPr lang="en-US" b="0" i="1" dirty="0"/>
              <a:t>Stretch</a:t>
            </a:r>
            <a:r>
              <a:rPr lang="en-US" b="0" dirty="0"/>
              <a:t>: the content or skill may not be essential for all students but is important for students aiming for the highest grades. </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b="0" i="1" dirty="0"/>
              <a:t>Key skill: </a:t>
            </a:r>
            <a:r>
              <a:rPr lang="en-US" b="0" dirty="0"/>
              <a:t>this is a crucial skill being developed in this unit as part of the skill mapping</a:t>
            </a:r>
          </a:p>
          <a:p>
            <a:endParaRPr lang="en-US" dirty="0"/>
          </a:p>
          <a:p>
            <a:r>
              <a:rPr lang="en-GB" sz="1800" b="1" dirty="0">
                <a:effectLst/>
                <a:highlight>
                  <a:srgbClr val="00FF00"/>
                </a:highlight>
                <a:latin typeface="Century Gothic" panose="020B0502020202020204" pitchFamily="34" charset="0"/>
                <a:ea typeface="Calibri" panose="020F0502020204030204" pitchFamily="34" charset="0"/>
                <a:cs typeface="Arial" panose="020B0604020202020204" pitchFamily="34" charset="0"/>
              </a:rPr>
              <a:t>C5.1.2 Lesson Objectives:</a:t>
            </a:r>
          </a:p>
          <a:p>
            <a:r>
              <a:rPr lang="en-US" sz="1800" dirty="0">
                <a:latin typeface="Century Gothic" panose="020B0502020202020204" pitchFamily="34" charset="0"/>
              </a:rPr>
              <a:t>Critical: Describe where crude oil is found and how it was formed</a:t>
            </a:r>
          </a:p>
          <a:p>
            <a:r>
              <a:rPr lang="en-US" sz="1800" dirty="0">
                <a:latin typeface="Century Gothic" panose="020B0502020202020204" pitchFamily="34" charset="0"/>
              </a:rPr>
              <a:t>Critical: Identify alkanes from their chemical formulae</a:t>
            </a:r>
          </a:p>
          <a:p>
            <a:r>
              <a:rPr lang="en-US" sz="1800" dirty="0">
                <a:latin typeface="Century Gothic" panose="020B0502020202020204" pitchFamily="34" charset="0"/>
              </a:rPr>
              <a:t>Critical: Use the general formula of alkanes to determine the number of atoms in a molecule</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6</a:t>
            </a:fld>
            <a:endParaRPr lang="en-GB" sz="1200" b="0" i="0" u="none" strike="noStrike" cap="none"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7833245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1" name="Google Shape;101;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1200"/>
              <a:buFont typeface="Calibri"/>
              <a:buNone/>
              <a:tabLst/>
              <a:defRPr/>
            </a:pPr>
            <a:r>
              <a:rPr lang="en-GB" b="1" dirty="0"/>
              <a:t>Purpose: </a:t>
            </a:r>
            <a:r>
              <a:rPr lang="en-GB" dirty="0"/>
              <a:t>to spend time on any gaps identified in previous learning from previous exit ticket.</a:t>
            </a:r>
          </a:p>
          <a:p>
            <a:pPr marL="0" marR="0" lvl="0" indent="0" algn="l" defTabSz="914400" rtl="0" eaLnBrk="1" fontAlgn="auto" latinLnBrk="0" hangingPunct="1">
              <a:lnSpc>
                <a:spcPct val="100000"/>
              </a:lnSpc>
              <a:spcBef>
                <a:spcPts val="0"/>
              </a:spcBef>
              <a:spcAft>
                <a:spcPts val="0"/>
              </a:spcAft>
              <a:buClr>
                <a:schemeClr val="dk1"/>
              </a:buClr>
              <a:buSzPts val="1200"/>
              <a:buFont typeface="Calibri"/>
              <a:buNone/>
              <a:tabLst/>
              <a:defRPr/>
            </a:pPr>
            <a:endParaRPr lang="en-GB" b="1" dirty="0"/>
          </a:p>
          <a:p>
            <a:pPr marL="0" marR="0" lvl="0" indent="0" algn="l" defTabSz="914400" rtl="0" eaLnBrk="1" fontAlgn="auto" latinLnBrk="0" hangingPunct="1">
              <a:lnSpc>
                <a:spcPct val="100000"/>
              </a:lnSpc>
              <a:spcBef>
                <a:spcPts val="0"/>
              </a:spcBef>
              <a:spcAft>
                <a:spcPts val="0"/>
              </a:spcAft>
              <a:buClr>
                <a:schemeClr val="dk1"/>
              </a:buClr>
              <a:buSzPts val="1200"/>
              <a:buFont typeface="Calibri"/>
              <a:buNone/>
              <a:tabLst/>
              <a:defRPr/>
            </a:pPr>
            <a:r>
              <a:rPr lang="en-GB" b="1" dirty="0"/>
              <a:t>Guidance from previous exit ticket:</a:t>
            </a:r>
          </a:p>
          <a:p>
            <a:pPr marL="0" marR="0" lvl="0" indent="0" algn="l" rtl="0">
              <a:lnSpc>
                <a:spcPct val="100000"/>
              </a:lnSpc>
              <a:spcBef>
                <a:spcPts val="0"/>
              </a:spcBef>
              <a:spcAft>
                <a:spcPts val="0"/>
              </a:spcAft>
              <a:buClr>
                <a:schemeClr val="dk1"/>
              </a:buClr>
              <a:buSzPts val="1200"/>
              <a:buFont typeface="+mj-lt"/>
              <a:buNone/>
            </a:pPr>
            <a:r>
              <a:rPr lang="en-GB" b="1" dirty="0"/>
              <a:t>Q1. Answer: A</a:t>
            </a:r>
          </a:p>
          <a:p>
            <a:pPr marL="0" marR="0" lvl="0" indent="0" algn="l" rtl="0">
              <a:lnSpc>
                <a:spcPct val="100000"/>
              </a:lnSpc>
              <a:spcBef>
                <a:spcPts val="0"/>
              </a:spcBef>
              <a:spcAft>
                <a:spcPts val="0"/>
              </a:spcAft>
              <a:buClr>
                <a:schemeClr val="dk1"/>
              </a:buClr>
              <a:buSzPts val="1200"/>
              <a:buFont typeface="+mj-lt"/>
              <a:buNone/>
            </a:pPr>
            <a:r>
              <a:rPr lang="en-GB" b="0" dirty="0"/>
              <a:t>If students answer B, they have mistakenly suggested that covalent bonding occurs between metal atoms instead of non-metal atoms. </a:t>
            </a:r>
            <a:r>
              <a:rPr lang="en-GB" i="1" dirty="0"/>
              <a:t>To fix-it, remind students that metallic and ionic bonding involve at least one metal atoms, but covalent is always involving only non-metals.</a:t>
            </a:r>
          </a:p>
          <a:p>
            <a:pPr marL="0" marR="0" lvl="0" indent="0" algn="l" rtl="0">
              <a:lnSpc>
                <a:spcPct val="100000"/>
              </a:lnSpc>
              <a:spcBef>
                <a:spcPts val="0"/>
              </a:spcBef>
              <a:spcAft>
                <a:spcPts val="0"/>
              </a:spcAft>
              <a:buClr>
                <a:schemeClr val="dk1"/>
              </a:buClr>
              <a:buSzPts val="1200"/>
              <a:buFont typeface="+mj-lt"/>
              <a:buNone/>
            </a:pPr>
            <a:r>
              <a:rPr lang="en-GB" i="0" dirty="0"/>
              <a:t>If students answer C, they have mixed up ionic bonding and covalent bonding. </a:t>
            </a:r>
            <a:r>
              <a:rPr lang="en-GB" i="1" dirty="0"/>
              <a:t>Model the process of each of these with dot-and-cross diagrams on the board to show the difference.</a:t>
            </a:r>
          </a:p>
          <a:p>
            <a:pPr marL="0" marR="0" lvl="0" indent="0" algn="l" rtl="0">
              <a:lnSpc>
                <a:spcPct val="100000"/>
              </a:lnSpc>
              <a:spcBef>
                <a:spcPts val="0"/>
              </a:spcBef>
              <a:spcAft>
                <a:spcPts val="0"/>
              </a:spcAft>
              <a:buClr>
                <a:schemeClr val="dk1"/>
              </a:buClr>
              <a:buSzPts val="1200"/>
              <a:buFont typeface="+mj-lt"/>
              <a:buNone/>
            </a:pPr>
            <a:r>
              <a:rPr lang="en-GB" b="1" i="0" dirty="0"/>
              <a:t>Q2. </a:t>
            </a:r>
            <a:r>
              <a:rPr lang="en-GB" b="1" dirty="0"/>
              <a:t>Answer: C</a:t>
            </a:r>
          </a:p>
          <a:p>
            <a:pPr marL="0" marR="0" lvl="0" indent="0" algn="l" rtl="0">
              <a:lnSpc>
                <a:spcPct val="100000"/>
              </a:lnSpc>
              <a:spcBef>
                <a:spcPts val="0"/>
              </a:spcBef>
              <a:spcAft>
                <a:spcPts val="0"/>
              </a:spcAft>
              <a:buClr>
                <a:schemeClr val="dk1"/>
              </a:buClr>
              <a:buSzPts val="1200"/>
              <a:buFont typeface="+mj-lt"/>
              <a:buNone/>
            </a:pPr>
            <a:r>
              <a:rPr lang="en-GB" b="0" dirty="0"/>
              <a:t>If students answer A, they do not recall that a double line represents a double covalent bond. If students answer B, they do not know that a double line represents 2 pairs of electrons, so two double lines represents 4 pairs of electrons in total in this molecule (1 line represents 1 pair of electrons). </a:t>
            </a:r>
            <a:r>
              <a:rPr lang="en-GB" i="1" dirty="0"/>
              <a:t>To fix-it, give students other examples of covalent compounds and ask them to deduce the number of electron pairs shared and the number of covalent bonds.</a:t>
            </a:r>
          </a:p>
          <a:p>
            <a:pPr marL="0" marR="0" lvl="0" indent="0" algn="l" rtl="0">
              <a:lnSpc>
                <a:spcPct val="100000"/>
              </a:lnSpc>
              <a:spcBef>
                <a:spcPts val="0"/>
              </a:spcBef>
              <a:spcAft>
                <a:spcPts val="0"/>
              </a:spcAft>
              <a:buClr>
                <a:schemeClr val="dk1"/>
              </a:buClr>
              <a:buSzPts val="1200"/>
              <a:buFont typeface="+mj-lt"/>
              <a:buNone/>
            </a:pPr>
            <a:r>
              <a:rPr lang="en-GB" b="1" i="0" dirty="0"/>
              <a:t>Q3. </a:t>
            </a:r>
            <a:r>
              <a:rPr lang="en-GB" b="1" dirty="0"/>
              <a:t>Answer: C</a:t>
            </a:r>
          </a:p>
          <a:p>
            <a:pPr marL="0" marR="0" lvl="0" indent="0" algn="l" rtl="0">
              <a:lnSpc>
                <a:spcPct val="100000"/>
              </a:lnSpc>
              <a:spcBef>
                <a:spcPts val="0"/>
              </a:spcBef>
              <a:spcAft>
                <a:spcPts val="0"/>
              </a:spcAft>
              <a:buClr>
                <a:schemeClr val="dk1"/>
              </a:buClr>
              <a:buSzPts val="1200"/>
              <a:buFont typeface="+mj-lt"/>
              <a:buNone/>
            </a:pPr>
            <a:r>
              <a:rPr lang="en-GB" b="0" dirty="0"/>
              <a:t>If students answer A, they think that in order to conduct electricity, a substance must be a solid. If students answer B, they have the misconception that pure water conducts electricity (and have disregarded the property taught in this lesson in favour of this misconception). </a:t>
            </a:r>
            <a:r>
              <a:rPr lang="en-GB" i="1" dirty="0"/>
              <a:t>To fix-it, demonstrate an ionic solution conducting electricity with a simple circuit and lamp. To fix-it, explain that because water is a simple covalent substance it does not conduct electricity, as there are no free electrons or ions to carry the charge. Explain that water can conduct electricity if we dissolve certain substances in it, such as salt, because then we have an ionic substance dissolved and the ions can move through the liquid and carry a charge. </a:t>
            </a:r>
            <a:endParaRPr lang="en-GB" b="0" i="1" dirty="0"/>
          </a:p>
          <a:p>
            <a:endParaRPr lang="en-US" dirty="0"/>
          </a:p>
          <a:p>
            <a:pPr marL="0" marR="0" lvl="0" indent="0" algn="l" rtl="0">
              <a:lnSpc>
                <a:spcPct val="100000"/>
              </a:lnSpc>
              <a:spcBef>
                <a:spcPts val="0"/>
              </a:spcBef>
              <a:spcAft>
                <a:spcPts val="0"/>
              </a:spcAft>
              <a:buClr>
                <a:schemeClr val="dk1"/>
              </a:buClr>
              <a:buSzPts val="1200"/>
              <a:buFont typeface="+mj-lt"/>
              <a:buNone/>
            </a:pPr>
            <a:endParaRPr lang="en-GB" b="0" i="1" dirty="0"/>
          </a:p>
          <a:p>
            <a:endParaRPr lang="en-GB" dirty="0"/>
          </a:p>
          <a:p>
            <a:endParaRPr lang="en-US" dirty="0"/>
          </a:p>
          <a:p>
            <a:pPr marL="0" lvl="0" indent="0" algn="l" rtl="0">
              <a:lnSpc>
                <a:spcPct val="100000"/>
              </a:lnSpc>
              <a:spcBef>
                <a:spcPts val="0"/>
              </a:spcBef>
              <a:spcAft>
                <a:spcPts val="0"/>
              </a:spcAft>
              <a:buSzPts val="1400"/>
              <a:buNone/>
            </a:pPr>
            <a:endParaRPr dirty="0"/>
          </a:p>
        </p:txBody>
      </p:sp>
      <p:sp>
        <p:nvSpPr>
          <p:cNvPr id="102" name="Google Shape;102;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GB"/>
              <a:t>7</a:t>
            </a:fld>
            <a:endParaRPr dirty="0"/>
          </a:p>
        </p:txBody>
      </p:sp>
    </p:spTree>
    <p:extLst>
      <p:ext uri="{BB962C8B-B14F-4D97-AF65-F5344CB8AC3E}">
        <p14:creationId xmlns:p14="http://schemas.microsoft.com/office/powerpoint/2010/main" val="15049331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1" dirty="0"/>
              <a:t>Suggested exposition:</a:t>
            </a:r>
          </a:p>
          <a:p>
            <a:r>
              <a:rPr lang="en-GB" dirty="0"/>
              <a:t>Crude oil is one of the most useful resources on Earth and we use it in many everyday items without thinking about it! It is used for fuels, heating and making plastics, solvents, lubricants and detergents and many other uses, including tarmac for roads. It is also used as petrochemical feedstock, which means a raw material used as a reactant for chemical reactions. </a:t>
            </a:r>
          </a:p>
          <a:p>
            <a:r>
              <a:rPr lang="en-GB" dirty="0"/>
              <a:t>Crude oil is a finite resource. </a:t>
            </a:r>
          </a:p>
          <a:p>
            <a:r>
              <a:rPr lang="en-GB" i="1" dirty="0"/>
              <a:t>What does this mean?</a:t>
            </a:r>
          </a:p>
          <a:p>
            <a:r>
              <a:rPr lang="en-GB" b="1" i="1" dirty="0"/>
              <a:t>It will eventually run out, it is being used up faster than it can be replenished. </a:t>
            </a:r>
          </a:p>
          <a:p>
            <a:r>
              <a:rPr lang="en-GB" b="0" i="0" dirty="0"/>
              <a:t>This is because crude oil has been formed over millions of years. It has been formed from the remains of ancient biomass, mainly from plankton that was buried under mud then compressed under rocks for many millions of years. </a:t>
            </a:r>
          </a:p>
          <a:p>
            <a:r>
              <a:rPr lang="en-GB" b="0" i="1" dirty="0"/>
              <a:t>What is biomass?</a:t>
            </a:r>
          </a:p>
          <a:p>
            <a:r>
              <a:rPr lang="en-GB" b="1" i="1" dirty="0"/>
              <a:t>Matter from living or recently living organisms. </a:t>
            </a:r>
          </a:p>
          <a:p>
            <a:r>
              <a:rPr lang="en-GB" b="0" i="0" dirty="0"/>
              <a:t>Crude oil is a very thick liquid, usually brown-black in colour, but it is actually a mixture. This is because it contains a large number of different compounds. It is obtained from drilling deep underground or under the sea. </a:t>
            </a:r>
          </a:p>
          <a:p>
            <a:endParaRPr lang="en-GB" b="0" i="0" dirty="0"/>
          </a:p>
          <a:p>
            <a:r>
              <a:rPr lang="en-GB" b="0" i="0" dirty="0"/>
              <a:t>Image source</a:t>
            </a:r>
          </a:p>
          <a:p>
            <a:r>
              <a:rPr lang="en-GB" b="0" i="0" dirty="0"/>
              <a:t>https://www.flickr.com/photos/jsjgeology/50118147021</a:t>
            </a:r>
          </a:p>
          <a:p>
            <a:r>
              <a:rPr lang="en-GB" b="0" i="0" dirty="0"/>
              <a:t>Oil rig from pixabay</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8</a:t>
            </a:fld>
            <a:endParaRPr lang="en-GB" sz="1200" b="0" i="0" u="none" strike="noStrike" cap="none"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494159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1" dirty="0"/>
              <a:t>Suggested exposition:</a:t>
            </a:r>
          </a:p>
          <a:p>
            <a:r>
              <a:rPr lang="en-GB" dirty="0"/>
              <a:t>Crude oil is a mixture of many different compounds. Most of the compounds in crude oil are hydrocarbons, which are molecules made up of hydrogen and carbon atoms only. </a:t>
            </a:r>
          </a:p>
          <a:p>
            <a:r>
              <a:rPr lang="en-GB" dirty="0"/>
              <a:t>The main type of hydrocarbons found in crude oil are part of a family of compounds called the alkanes. The alkanes their own homologous series. A homologous series is a group or ‘family’ of carbon compounds that all have the same functional group, which we will learn about later, and similar chemical properties. </a:t>
            </a:r>
          </a:p>
          <a:p>
            <a:endParaRPr lang="en-GB" dirty="0"/>
          </a:p>
          <a:p>
            <a:r>
              <a:rPr lang="en-GB" dirty="0"/>
              <a:t>The alkanes include methane, ethane, propane and butane. </a:t>
            </a:r>
          </a:p>
          <a:p>
            <a:r>
              <a:rPr lang="en-GB" i="1" dirty="0"/>
              <a:t>What do they have in common?</a:t>
            </a:r>
          </a:p>
          <a:p>
            <a:r>
              <a:rPr lang="en-GB" b="1" i="1" dirty="0"/>
              <a:t>Their names all end -ane, which shows that they are alkanes. </a:t>
            </a:r>
          </a:p>
          <a:p>
            <a:r>
              <a:rPr lang="en-GB" b="0" i="0" dirty="0"/>
              <a:t>Methane is the gas used in Bunsen burners and propane and butane are also used as gases for fuels. As the alkanes get larger their boiling points increase, so larger alkanes are liquid at room temperature, but we will look at this in more detail in the next lesson. </a:t>
            </a:r>
          </a:p>
          <a:p>
            <a:endParaRPr lang="en-GB" b="0" i="0" dirty="0"/>
          </a:p>
          <a:p>
            <a:r>
              <a:rPr lang="en-GB" b="0" i="0" dirty="0"/>
              <a:t>Images from pixabay</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9</a:t>
            </a:fld>
            <a:endParaRPr lang="en-GB" sz="1200" b="0" i="0" u="none" strike="noStrike" cap="none"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05272209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1_Unit titl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B07A886B-6EB3-6C49-9BE3-D1D0B41EF08A}"/>
              </a:ext>
            </a:extLst>
          </p:cNvPr>
          <p:cNvSpPr/>
          <p:nvPr userDrawn="1"/>
        </p:nvSpPr>
        <p:spPr>
          <a:xfrm flipV="1">
            <a:off x="0" y="710602"/>
            <a:ext cx="12192000" cy="3714253"/>
          </a:xfrm>
          <a:prstGeom prst="rect">
            <a:avLst/>
          </a:prstGeom>
          <a:solidFill>
            <a:srgbClr val="2F39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15" name="Table 15">
            <a:extLst>
              <a:ext uri="{FF2B5EF4-FFF2-40B4-BE49-F238E27FC236}">
                <a16:creationId xmlns:a16="http://schemas.microsoft.com/office/drawing/2014/main" id="{1EA1BCB8-27AB-CA47-A591-0C4F0D4B5F89}"/>
              </a:ext>
            </a:extLst>
          </p:cNvPr>
          <p:cNvGraphicFramePr>
            <a:graphicFrameLocks noGrp="1"/>
          </p:cNvGraphicFramePr>
          <p:nvPr userDrawn="1">
            <p:extLst>
              <p:ext uri="{D42A27DB-BD31-4B8C-83A1-F6EECF244321}">
                <p14:modId xmlns:p14="http://schemas.microsoft.com/office/powerpoint/2010/main" val="2376034256"/>
              </p:ext>
            </p:extLst>
          </p:nvPr>
        </p:nvGraphicFramePr>
        <p:xfrm>
          <a:off x="392326" y="1095643"/>
          <a:ext cx="8927886" cy="2944169"/>
        </p:xfrm>
        <a:graphic>
          <a:graphicData uri="http://schemas.openxmlformats.org/drawingml/2006/table">
            <a:tbl>
              <a:tblPr firstRow="1" bandRow="1">
                <a:tableStyleId>{5940675A-B579-460E-94D1-54222C63F5DA}</a:tableStyleId>
              </a:tblPr>
              <a:tblGrid>
                <a:gridCol w="8927886">
                  <a:extLst>
                    <a:ext uri="{9D8B030D-6E8A-4147-A177-3AD203B41FA5}">
                      <a16:colId xmlns:a16="http://schemas.microsoft.com/office/drawing/2014/main" val="2776673247"/>
                    </a:ext>
                  </a:extLst>
                </a:gridCol>
              </a:tblGrid>
              <a:tr h="1567708">
                <a:tc>
                  <a:txBody>
                    <a:bodyPr/>
                    <a:lstStyle/>
                    <a:p>
                      <a:endParaRPr lang="en-GB"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112364914"/>
                  </a:ext>
                </a:extLst>
              </a:tr>
              <a:tr h="615184">
                <a:tc>
                  <a:txBody>
                    <a:bodyPr/>
                    <a:lstStyle/>
                    <a:p>
                      <a:endParaRPr lang="en-GB"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545545699"/>
                  </a:ext>
                </a:extLst>
              </a:tr>
              <a:tr h="761277">
                <a:tc>
                  <a:txBody>
                    <a:bodyPr/>
                    <a:lstStyle/>
                    <a:p>
                      <a:endParaRPr lang="en-GB" dirty="0"/>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200252581"/>
                  </a:ext>
                </a:extLst>
              </a:tr>
            </a:tbl>
          </a:graphicData>
        </a:graphic>
      </p:graphicFrame>
      <p:sp>
        <p:nvSpPr>
          <p:cNvPr id="2" name="Title 1">
            <a:extLst>
              <a:ext uri="{FF2B5EF4-FFF2-40B4-BE49-F238E27FC236}">
                <a16:creationId xmlns:a16="http://schemas.microsoft.com/office/drawing/2014/main" id="{6D351B7E-546F-DE43-8A2B-3372F5B52F28}"/>
              </a:ext>
            </a:extLst>
          </p:cNvPr>
          <p:cNvSpPr>
            <a:spLocks noGrp="1"/>
          </p:cNvSpPr>
          <p:nvPr>
            <p:ph type="title" hasCustomPrompt="1"/>
          </p:nvPr>
        </p:nvSpPr>
        <p:spPr>
          <a:xfrm>
            <a:off x="509478" y="2708518"/>
            <a:ext cx="8810734" cy="503999"/>
          </a:xfrm>
        </p:spPr>
        <p:txBody>
          <a:bodyPr lIns="0" tIns="0" rIns="0" bIns="0" anchor="ctr" anchorCtr="0">
            <a:normAutofit/>
          </a:bodyPr>
          <a:lstStyle>
            <a:lvl1pPr>
              <a:defRPr sz="2800" b="0">
                <a:solidFill>
                  <a:schemeClr val="bg1"/>
                </a:solidFill>
              </a:defRPr>
            </a:lvl1pPr>
          </a:lstStyle>
          <a:p>
            <a:r>
              <a:rPr lang="en-GB"/>
              <a:t>This is the unit code</a:t>
            </a:r>
            <a:endParaRPr lang="en-US"/>
          </a:p>
        </p:txBody>
      </p:sp>
      <p:sp>
        <p:nvSpPr>
          <p:cNvPr id="3" name="Content Placeholder 2">
            <a:extLst>
              <a:ext uri="{FF2B5EF4-FFF2-40B4-BE49-F238E27FC236}">
                <a16:creationId xmlns:a16="http://schemas.microsoft.com/office/drawing/2014/main" id="{3D7B24C1-A0A1-2B42-B340-EBD6843CA1DA}"/>
              </a:ext>
            </a:extLst>
          </p:cNvPr>
          <p:cNvSpPr>
            <a:spLocks noGrp="1"/>
          </p:cNvSpPr>
          <p:nvPr>
            <p:ph idx="1" hasCustomPrompt="1"/>
          </p:nvPr>
        </p:nvSpPr>
        <p:spPr>
          <a:xfrm>
            <a:off x="509478" y="2102199"/>
            <a:ext cx="5819885" cy="430800"/>
          </a:xfrm>
        </p:spPr>
        <p:txBody>
          <a:bodyPr lIns="0" tIns="0" rIns="0" bIns="0" anchor="b" anchorCtr="0">
            <a:noAutofit/>
          </a:bodyPr>
          <a:lstStyle>
            <a:lvl1pPr marL="0" indent="0">
              <a:buFontTx/>
              <a:buNone/>
              <a:defRPr sz="4000" b="1" i="0">
                <a:solidFill>
                  <a:schemeClr val="bg1"/>
                </a:solidFill>
                <a:latin typeface="Arial" panose="020B0604020202020204" pitchFamily="34" charset="0"/>
                <a:cs typeface="Arial" panose="020B0604020202020204" pitchFamily="34" charset="0"/>
              </a:defRPr>
            </a:lvl1pPr>
          </a:lstStyle>
          <a:p>
            <a:r>
              <a:rPr lang="en-GB"/>
              <a:t>This is the lesson title</a:t>
            </a:r>
            <a:endParaRPr lang="en-US"/>
          </a:p>
        </p:txBody>
      </p:sp>
      <p:sp>
        <p:nvSpPr>
          <p:cNvPr id="10" name="Oval 9">
            <a:extLst>
              <a:ext uri="{FF2B5EF4-FFF2-40B4-BE49-F238E27FC236}">
                <a16:creationId xmlns:a16="http://schemas.microsoft.com/office/drawing/2014/main" id="{3712BA70-B9B2-9F4D-A400-E769B3B5DA60}"/>
              </a:ext>
            </a:extLst>
          </p:cNvPr>
          <p:cNvSpPr/>
          <p:nvPr/>
        </p:nvSpPr>
        <p:spPr>
          <a:xfrm>
            <a:off x="10317281" y="4941397"/>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a:extLst>
              <a:ext uri="{FF2B5EF4-FFF2-40B4-BE49-F238E27FC236}">
                <a16:creationId xmlns:a16="http://schemas.microsoft.com/office/drawing/2014/main" id="{ADAB9BE6-F6FF-4D45-AE5C-EC7D7F0214B8}"/>
              </a:ext>
            </a:extLst>
          </p:cNvPr>
          <p:cNvPicPr>
            <a:picLocks noChangeAspect="1"/>
          </p:cNvPicPr>
          <p:nvPr/>
        </p:nvPicPr>
        <p:blipFill rotWithShape="1">
          <a:blip r:embed="rId2"/>
          <a:srcRect r="73528" b="94557"/>
          <a:stretch/>
        </p:blipFill>
        <p:spPr>
          <a:xfrm>
            <a:off x="-183266" y="150470"/>
            <a:ext cx="3227408" cy="353219"/>
          </a:xfrm>
          <a:prstGeom prst="rect">
            <a:avLst/>
          </a:prstGeom>
        </p:spPr>
      </p:pic>
      <p:pic>
        <p:nvPicPr>
          <p:cNvPr id="17" name="Picture 16" descr="Graphical user interface, text, application&#10;&#10;Description automatically generated">
            <a:extLst>
              <a:ext uri="{FF2B5EF4-FFF2-40B4-BE49-F238E27FC236}">
                <a16:creationId xmlns:a16="http://schemas.microsoft.com/office/drawing/2014/main" id="{85D91923-773B-174E-B219-D88AFAB231E3}"/>
              </a:ext>
            </a:extLst>
          </p:cNvPr>
          <p:cNvPicPr>
            <a:picLocks noChangeAspect="1"/>
          </p:cNvPicPr>
          <p:nvPr userDrawn="1"/>
        </p:nvPicPr>
        <p:blipFill>
          <a:blip r:embed="rId3"/>
          <a:stretch>
            <a:fillRect/>
          </a:stretch>
        </p:blipFill>
        <p:spPr>
          <a:xfrm>
            <a:off x="509478" y="3354441"/>
            <a:ext cx="1133585" cy="622488"/>
          </a:xfrm>
          <a:prstGeom prst="rect">
            <a:avLst/>
          </a:prstGeom>
        </p:spPr>
      </p:pic>
    </p:spTree>
    <p:extLst>
      <p:ext uri="{BB962C8B-B14F-4D97-AF65-F5344CB8AC3E}">
        <p14:creationId xmlns:p14="http://schemas.microsoft.com/office/powerpoint/2010/main" val="22164176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Exit ticke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1CF8D11-A98B-FB43-A02A-0E01508CFEFA}"/>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39B7E32-F1A6-034E-A449-0418D7DA131D}"/>
              </a:ext>
            </a:extLst>
          </p:cNvPr>
          <p:cNvSpPr>
            <a:spLocks noGrp="1"/>
          </p:cNvSpPr>
          <p:nvPr>
            <p:ph type="title" hasCustomPrompt="1"/>
          </p:nvPr>
        </p:nvSpPr>
        <p:spPr>
          <a:xfrm>
            <a:off x="540000" y="-3570"/>
            <a:ext cx="10620000" cy="720000"/>
          </a:xfrm>
        </p:spPr>
        <p:txBody>
          <a:bodyPr lIns="0" tIns="0" rIns="0" bIns="0" anchor="b" anchorCtr="0">
            <a:normAutofit/>
          </a:bodyPr>
          <a:lstStyle>
            <a:lvl1pPr>
              <a:defRPr sz="2600" b="1"/>
            </a:lvl1pPr>
          </a:lstStyle>
          <a:p>
            <a:r>
              <a:rPr lang="en-GB"/>
              <a:t>Title</a:t>
            </a:r>
            <a:endParaRPr lang="en-US"/>
          </a:p>
        </p:txBody>
      </p:sp>
      <p:sp>
        <p:nvSpPr>
          <p:cNvPr id="19" name="TextBox 18">
            <a:extLst>
              <a:ext uri="{FF2B5EF4-FFF2-40B4-BE49-F238E27FC236}">
                <a16:creationId xmlns:a16="http://schemas.microsoft.com/office/drawing/2014/main" id="{527B9016-1EB5-F141-8466-77AF25D7B637}"/>
              </a:ext>
            </a:extLst>
          </p:cNvPr>
          <p:cNvSpPr txBox="1"/>
          <p:nvPr/>
        </p:nvSpPr>
        <p:spPr>
          <a:xfrm rot="16200000">
            <a:off x="8433598" y="3099604"/>
            <a:ext cx="6858003" cy="658800"/>
          </a:xfrm>
          <a:prstGeom prst="rect">
            <a:avLst/>
          </a:prstGeom>
          <a:solidFill>
            <a:schemeClr val="accent2"/>
          </a:solidFill>
        </p:spPr>
        <p:txBody>
          <a:bodyPr wrap="square" lIns="0" tIns="0" rIns="0" bIns="0" rtlCol="0" anchor="ctr">
            <a:noAutofit/>
          </a:bodyPr>
          <a:lstStyle/>
          <a:p>
            <a:pPr algn="ctr"/>
            <a:r>
              <a:rPr lang="en-US" sz="2600" b="1" dirty="0">
                <a:solidFill>
                  <a:schemeClr val="bg1"/>
                </a:solidFill>
                <a:latin typeface="Georgia" panose="02040502050405020303" pitchFamily="18" charset="0"/>
                <a:cs typeface="Arial" panose="020B0604020202020204" pitchFamily="34" charset="0"/>
              </a:rPr>
              <a:t>Exit ticket</a:t>
            </a:r>
          </a:p>
        </p:txBody>
      </p:sp>
    </p:spTree>
    <p:extLst>
      <p:ext uri="{BB962C8B-B14F-4D97-AF65-F5344CB8AC3E}">
        <p14:creationId xmlns:p14="http://schemas.microsoft.com/office/powerpoint/2010/main" val="2573164405"/>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Feedback">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9BDBA1-DD73-5C43-A5A8-F619ADA69383}"/>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AB9A744-2E01-C041-B368-5F120DFEA3C0}"/>
              </a:ext>
            </a:extLst>
          </p:cNvPr>
          <p:cNvSpPr>
            <a:spLocks noGrp="1"/>
          </p:cNvSpPr>
          <p:nvPr>
            <p:ph type="title" hasCustomPrompt="1"/>
          </p:nvPr>
        </p:nvSpPr>
        <p:spPr>
          <a:xfrm>
            <a:off x="540000" y="138896"/>
            <a:ext cx="10620000" cy="1504709"/>
          </a:xfrm>
        </p:spPr>
        <p:txBody>
          <a:bodyPr lIns="0" tIns="0" rIns="0" bIns="0" anchor="b" anchorCtr="0">
            <a:normAutofit/>
          </a:bodyPr>
          <a:lstStyle>
            <a:lvl1pPr>
              <a:defRPr sz="2600" b="1"/>
            </a:lvl1pPr>
          </a:lstStyle>
          <a:p>
            <a:r>
              <a:rPr lang="en-GB"/>
              <a:t>Can you spare a moment to share some feedback on this lesson?</a:t>
            </a:r>
            <a:br>
              <a:rPr lang="en-GB"/>
            </a:br>
            <a:br>
              <a:rPr lang="en-GB"/>
            </a:br>
            <a:r>
              <a:rPr lang="en-GB"/>
              <a:t>Please copy the table below and click the link to let us know what you thought. Thank you! </a:t>
            </a:r>
            <a:endParaRPr lang="en-US"/>
          </a:p>
        </p:txBody>
      </p:sp>
      <p:sp>
        <p:nvSpPr>
          <p:cNvPr id="12" name="TextBox 11">
            <a:extLst>
              <a:ext uri="{FF2B5EF4-FFF2-40B4-BE49-F238E27FC236}">
                <a16:creationId xmlns:a16="http://schemas.microsoft.com/office/drawing/2014/main" id="{6388379F-C4DE-4646-93E3-42D263D1AAF5}"/>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dirty="0">
                <a:solidFill>
                  <a:schemeClr val="bg1"/>
                </a:solidFill>
                <a:latin typeface="Georgia" panose="02040502050405020303" pitchFamily="18" charset="0"/>
                <a:cs typeface="Arial" panose="020B0604020202020204" pitchFamily="34" charset="0"/>
              </a:rPr>
              <a:t>Feedback</a:t>
            </a:r>
          </a:p>
        </p:txBody>
      </p:sp>
    </p:spTree>
    <p:extLst>
      <p:ext uri="{BB962C8B-B14F-4D97-AF65-F5344CB8AC3E}">
        <p14:creationId xmlns:p14="http://schemas.microsoft.com/office/powerpoint/2010/main" val="3993975949"/>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Teacher informatio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9BDBA1-DD73-5C43-A5A8-F619ADA69383}"/>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AB9A744-2E01-C041-B368-5F120DFEA3C0}"/>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6388379F-C4DE-4646-93E3-42D263D1AAF5}"/>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dirty="0">
                <a:solidFill>
                  <a:schemeClr val="bg1"/>
                </a:solidFill>
                <a:latin typeface="Georgia" panose="02040502050405020303" pitchFamily="18" charset="0"/>
                <a:cs typeface="Arial" panose="020B0604020202020204" pitchFamily="34" charset="0"/>
              </a:rPr>
              <a:t>Information for Teachers</a:t>
            </a:r>
          </a:p>
        </p:txBody>
      </p:sp>
    </p:spTree>
    <p:extLst>
      <p:ext uri="{BB962C8B-B14F-4D97-AF65-F5344CB8AC3E}">
        <p14:creationId xmlns:p14="http://schemas.microsoft.com/office/powerpoint/2010/main" val="3631476698"/>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Talk Task">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3CC60F1-53C2-2F45-BA74-D0D91DCBB869}"/>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F9013E8-2729-5B47-8374-30CE1D248EBB}"/>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FB8F997C-5D99-6F43-B0D2-545450812158}"/>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dirty="0">
                <a:solidFill>
                  <a:schemeClr val="bg1"/>
                </a:solidFill>
                <a:latin typeface="Georgia" panose="02040502050405020303" pitchFamily="18" charset="0"/>
                <a:cs typeface="Arial" panose="020B0604020202020204" pitchFamily="34" charset="0"/>
              </a:rPr>
              <a:t>Talk Task</a:t>
            </a:r>
          </a:p>
        </p:txBody>
      </p:sp>
    </p:spTree>
    <p:extLst>
      <p:ext uri="{BB962C8B-B14F-4D97-AF65-F5344CB8AC3E}">
        <p14:creationId xmlns:p14="http://schemas.microsoft.com/office/powerpoint/2010/main" val="933553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Do Now">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209F4D3-268D-A348-9CCE-B00080DD209D}"/>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8FA7EA8-D77D-DF48-BF87-55505558A5B4}"/>
              </a:ext>
            </a:extLst>
          </p:cNvPr>
          <p:cNvSpPr>
            <a:spLocks noGrp="1"/>
          </p:cNvSpPr>
          <p:nvPr>
            <p:ph type="title" hasCustomPrompt="1"/>
          </p:nvPr>
        </p:nvSpPr>
        <p:spPr>
          <a:xfrm>
            <a:off x="540000" y="-2"/>
            <a:ext cx="10620000" cy="720000"/>
          </a:xfrm>
        </p:spPr>
        <p:txBody>
          <a:bodyPr lIns="0" tIns="0" rIns="0" bIns="0" anchor="b" anchorCtr="0">
            <a:normAutofit/>
          </a:bodyPr>
          <a:lstStyle>
            <a:lvl1pPr>
              <a:defRPr sz="2600" b="1"/>
            </a:lvl1pPr>
          </a:lstStyle>
          <a:p>
            <a:r>
              <a:rPr lang="en-GB"/>
              <a:t>Title</a:t>
            </a:r>
            <a:endParaRPr lang="en-US"/>
          </a:p>
        </p:txBody>
      </p:sp>
      <p:sp>
        <p:nvSpPr>
          <p:cNvPr id="10" name="TextBox 9">
            <a:extLst>
              <a:ext uri="{FF2B5EF4-FFF2-40B4-BE49-F238E27FC236}">
                <a16:creationId xmlns:a16="http://schemas.microsoft.com/office/drawing/2014/main" id="{40F039E2-8C92-C14C-82CE-0794D9BF40A9}"/>
              </a:ext>
            </a:extLst>
          </p:cNvPr>
          <p:cNvSpPr txBox="1"/>
          <p:nvPr/>
        </p:nvSpPr>
        <p:spPr>
          <a:xfrm rot="16200000">
            <a:off x="8433599" y="3099599"/>
            <a:ext cx="6858002" cy="658800"/>
          </a:xfrm>
          <a:prstGeom prst="rect">
            <a:avLst/>
          </a:prstGeom>
          <a:solidFill>
            <a:schemeClr val="accent2"/>
          </a:solidFill>
        </p:spPr>
        <p:txBody>
          <a:bodyPr wrap="square" lIns="0" tIns="0" rIns="0" bIns="0" rtlCol="0" anchor="ctr">
            <a:noAutofit/>
          </a:bodyPr>
          <a:lstStyle/>
          <a:p>
            <a:pPr algn="ctr"/>
            <a:r>
              <a:rPr lang="en-US" sz="2600" b="1" dirty="0">
                <a:solidFill>
                  <a:schemeClr val="bg1"/>
                </a:solidFill>
                <a:latin typeface="Georgia" panose="02040502050405020303" pitchFamily="18" charset="0"/>
                <a:cs typeface="Arial" panose="020B0604020202020204" pitchFamily="34" charset="0"/>
              </a:rPr>
              <a:t>Do Now</a:t>
            </a:r>
          </a:p>
        </p:txBody>
      </p:sp>
      <p:sp>
        <p:nvSpPr>
          <p:cNvPr id="12" name="Oval 11">
            <a:extLst>
              <a:ext uri="{FF2B5EF4-FFF2-40B4-BE49-F238E27FC236}">
                <a16:creationId xmlns:a16="http://schemas.microsoft.com/office/drawing/2014/main" id="{58119CD6-A5DA-0745-B17E-EB19681E9387}"/>
              </a:ext>
            </a:extLst>
          </p:cNvPr>
          <p:cNvSpPr/>
          <p:nvPr/>
        </p:nvSpPr>
        <p:spPr>
          <a:xfrm>
            <a:off x="10368111" y="5419596"/>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822478584"/>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cSld name="Lesson Objectives">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9BDBA1-DD73-5C43-A5A8-F619ADA69383}"/>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a:extLst>
              <a:ext uri="{FF2B5EF4-FFF2-40B4-BE49-F238E27FC236}">
                <a16:creationId xmlns:a16="http://schemas.microsoft.com/office/drawing/2014/main" id="{6388379F-C4DE-4646-93E3-42D263D1AAF5}"/>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dirty="0">
                <a:solidFill>
                  <a:schemeClr val="bg1"/>
                </a:solidFill>
                <a:latin typeface="Georgia" panose="02040502050405020303" pitchFamily="18" charset="0"/>
                <a:cs typeface="Arial" panose="020B0604020202020204" pitchFamily="34" charset="0"/>
              </a:rPr>
              <a:t>Lesson Objectives</a:t>
            </a:r>
          </a:p>
        </p:txBody>
      </p:sp>
    </p:spTree>
    <p:extLst>
      <p:ext uri="{BB962C8B-B14F-4D97-AF65-F5344CB8AC3E}">
        <p14:creationId xmlns:p14="http://schemas.microsoft.com/office/powerpoint/2010/main" val="1569311790"/>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Fix-i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9BDBA1-DD73-5C43-A5A8-F619ADA69383}"/>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AB9A744-2E01-C041-B368-5F120DFEA3C0}"/>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6388379F-C4DE-4646-93E3-42D263D1AAF5}"/>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dirty="0">
                <a:solidFill>
                  <a:schemeClr val="bg1"/>
                </a:solidFill>
                <a:latin typeface="Georgia" panose="02040502050405020303" pitchFamily="18" charset="0"/>
                <a:cs typeface="Arial" panose="020B0604020202020204" pitchFamily="34" charset="0"/>
              </a:rPr>
              <a:t>Fix-it</a:t>
            </a:r>
          </a:p>
        </p:txBody>
      </p:sp>
    </p:spTree>
    <p:extLst>
      <p:ext uri="{BB962C8B-B14F-4D97-AF65-F5344CB8AC3E}">
        <p14:creationId xmlns:p14="http://schemas.microsoft.com/office/powerpoint/2010/main" val="1784910380"/>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Introductio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3CC60F1-53C2-2F45-BA74-D0D91DCBB869}"/>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F9013E8-2729-5B47-8374-30CE1D248EBB}"/>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FB8F997C-5D99-6F43-B0D2-545450812158}"/>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dirty="0">
                <a:solidFill>
                  <a:schemeClr val="bg1"/>
                </a:solidFill>
                <a:latin typeface="Georgia" panose="02040502050405020303" pitchFamily="18" charset="0"/>
                <a:cs typeface="Arial" panose="020B0604020202020204" pitchFamily="34" charset="0"/>
              </a:rPr>
              <a:t>Introduction</a:t>
            </a:r>
          </a:p>
        </p:txBody>
      </p:sp>
    </p:spTree>
    <p:extLst>
      <p:ext uri="{BB962C8B-B14F-4D97-AF65-F5344CB8AC3E}">
        <p14:creationId xmlns:p14="http://schemas.microsoft.com/office/powerpoint/2010/main" val="4281744008"/>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Check for understandin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19EA7AB-2A8A-FC4D-9B64-1ACEDF370C9C}"/>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A420EA5B-6D37-7E44-9227-CDD97B420EC1}"/>
              </a:ext>
            </a:extLst>
          </p:cNvPr>
          <p:cNvSpPr txBox="1"/>
          <p:nvPr/>
        </p:nvSpPr>
        <p:spPr>
          <a:xfrm rot="16200000">
            <a:off x="8433599" y="3099599"/>
            <a:ext cx="6858002" cy="658800"/>
          </a:xfrm>
          <a:prstGeom prst="rect">
            <a:avLst/>
          </a:prstGeom>
          <a:solidFill>
            <a:schemeClr val="accent2"/>
          </a:solidFill>
        </p:spPr>
        <p:txBody>
          <a:bodyPr wrap="square" lIns="0" tIns="0" rIns="0" bIns="0" rtlCol="0" anchor="ctr">
            <a:noAutofit/>
          </a:bodyPr>
          <a:lstStyle/>
          <a:p>
            <a:pPr algn="ctr"/>
            <a:r>
              <a:rPr lang="en-US" sz="2600" b="1" dirty="0">
                <a:solidFill>
                  <a:schemeClr val="bg1"/>
                </a:solidFill>
                <a:latin typeface="Georgia" panose="02040502050405020303" pitchFamily="18" charset="0"/>
                <a:cs typeface="Arial" panose="020B0604020202020204" pitchFamily="34" charset="0"/>
              </a:rPr>
              <a:t>Check for understanding</a:t>
            </a:r>
          </a:p>
        </p:txBody>
      </p:sp>
      <p:sp>
        <p:nvSpPr>
          <p:cNvPr id="11" name="Title 1">
            <a:extLst>
              <a:ext uri="{FF2B5EF4-FFF2-40B4-BE49-F238E27FC236}">
                <a16:creationId xmlns:a16="http://schemas.microsoft.com/office/drawing/2014/main" id="{D87BFAE8-7424-494C-9FA6-BAD98DAD859B}"/>
              </a:ext>
            </a:extLst>
          </p:cNvPr>
          <p:cNvSpPr>
            <a:spLocks noGrp="1"/>
          </p:cNvSpPr>
          <p:nvPr>
            <p:ph type="title" hasCustomPrompt="1"/>
          </p:nvPr>
        </p:nvSpPr>
        <p:spPr>
          <a:xfrm>
            <a:off x="540000" y="-1"/>
            <a:ext cx="10620000" cy="720000"/>
          </a:xfrm>
        </p:spPr>
        <p:txBody>
          <a:bodyPr lIns="0" tIns="0" rIns="0" bIns="0" anchor="b" anchorCtr="0">
            <a:normAutofit/>
          </a:bodyPr>
          <a:lstStyle>
            <a:lvl1pPr>
              <a:defRPr sz="2600" b="1"/>
            </a:lvl1pPr>
          </a:lstStyle>
          <a:p>
            <a:r>
              <a:rPr lang="en-GB"/>
              <a:t>Title</a:t>
            </a:r>
            <a:endParaRPr lang="en-US"/>
          </a:p>
        </p:txBody>
      </p:sp>
    </p:spTree>
    <p:extLst>
      <p:ext uri="{BB962C8B-B14F-4D97-AF65-F5344CB8AC3E}">
        <p14:creationId xmlns:p14="http://schemas.microsoft.com/office/powerpoint/2010/main" val="3274387642"/>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Appl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92CA172-5EAE-804D-AABD-57A2C8AD4B00}"/>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a:extLst>
              <a:ext uri="{FF2B5EF4-FFF2-40B4-BE49-F238E27FC236}">
                <a16:creationId xmlns:a16="http://schemas.microsoft.com/office/drawing/2014/main" id="{C7C566C2-9CB2-1B42-AB01-A55076C6A2AF}"/>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dirty="0">
                <a:solidFill>
                  <a:schemeClr val="bg1"/>
                </a:solidFill>
                <a:latin typeface="Georgia" panose="02040502050405020303" pitchFamily="18" charset="0"/>
                <a:cs typeface="Arial" panose="020B0604020202020204" pitchFamily="34" charset="0"/>
              </a:rPr>
              <a:t>Apply</a:t>
            </a:r>
          </a:p>
        </p:txBody>
      </p:sp>
    </p:spTree>
    <p:extLst>
      <p:ext uri="{BB962C8B-B14F-4D97-AF65-F5344CB8AC3E}">
        <p14:creationId xmlns:p14="http://schemas.microsoft.com/office/powerpoint/2010/main" val="24410136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Activit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C1E1B9E-7C95-3148-8A95-67EC5EC2388E}"/>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086193F-4CCD-C844-A34E-2805FE7AE763}"/>
              </a:ext>
            </a:extLst>
          </p:cNvPr>
          <p:cNvSpPr>
            <a:spLocks noGrp="1"/>
          </p:cNvSpPr>
          <p:nvPr>
            <p:ph type="title" hasCustomPrompt="1"/>
          </p:nvPr>
        </p:nvSpPr>
        <p:spPr>
          <a:xfrm>
            <a:off x="540000" y="-1"/>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1E5D10FB-422B-FF46-9A52-79F8348D7380}"/>
              </a:ext>
            </a:extLst>
          </p:cNvPr>
          <p:cNvSpPr txBox="1"/>
          <p:nvPr/>
        </p:nvSpPr>
        <p:spPr>
          <a:xfrm rot="16200000">
            <a:off x="8433599" y="3099601"/>
            <a:ext cx="6858002" cy="658800"/>
          </a:xfrm>
          <a:prstGeom prst="rect">
            <a:avLst/>
          </a:prstGeom>
          <a:solidFill>
            <a:schemeClr val="accent2"/>
          </a:solidFill>
        </p:spPr>
        <p:txBody>
          <a:bodyPr wrap="square" lIns="0" tIns="0" rIns="0" bIns="0" rtlCol="0" anchor="ctr">
            <a:noAutofit/>
          </a:bodyPr>
          <a:lstStyle/>
          <a:p>
            <a:pPr algn="ctr"/>
            <a:r>
              <a:rPr lang="en-US" sz="2600" b="1" dirty="0">
                <a:solidFill>
                  <a:schemeClr val="bg1"/>
                </a:solidFill>
                <a:latin typeface="Georgia" panose="02040502050405020303" pitchFamily="18" charset="0"/>
                <a:cs typeface="Arial" panose="020B0604020202020204" pitchFamily="34" charset="0"/>
              </a:rPr>
              <a:t>Activity</a:t>
            </a:r>
          </a:p>
        </p:txBody>
      </p:sp>
    </p:spTree>
    <p:extLst>
      <p:ext uri="{BB962C8B-B14F-4D97-AF65-F5344CB8AC3E}">
        <p14:creationId xmlns:p14="http://schemas.microsoft.com/office/powerpoint/2010/main" val="3159822632"/>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Activity-Demo">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313838A-2EF4-E046-B265-14F3C0A0BFCB}"/>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4D9BB3E-33F0-A142-9132-02E325444044}"/>
              </a:ext>
            </a:extLst>
          </p:cNvPr>
          <p:cNvSpPr>
            <a:spLocks noGrp="1"/>
          </p:cNvSpPr>
          <p:nvPr>
            <p:ph type="title" hasCustomPrompt="1"/>
          </p:nvPr>
        </p:nvSpPr>
        <p:spPr>
          <a:xfrm>
            <a:off x="540000" y="-5"/>
            <a:ext cx="10620000" cy="720000"/>
          </a:xfrm>
        </p:spPr>
        <p:txBody>
          <a:bodyPr lIns="0" tIns="0" rIns="0" bIns="0" anchor="b" anchorCtr="0">
            <a:normAutofit/>
          </a:bodyPr>
          <a:lstStyle>
            <a:lvl1pPr>
              <a:defRPr sz="2600" b="1"/>
            </a:lvl1pPr>
          </a:lstStyle>
          <a:p>
            <a:r>
              <a:rPr lang="en-GB"/>
              <a:t>Title</a:t>
            </a:r>
            <a:endParaRPr lang="en-US"/>
          </a:p>
        </p:txBody>
      </p:sp>
      <p:sp>
        <p:nvSpPr>
          <p:cNvPr id="17" name="TextBox 16">
            <a:extLst>
              <a:ext uri="{FF2B5EF4-FFF2-40B4-BE49-F238E27FC236}">
                <a16:creationId xmlns:a16="http://schemas.microsoft.com/office/drawing/2014/main" id="{012EE252-8AAE-A549-AFDC-BC55026867C7}"/>
              </a:ext>
            </a:extLst>
          </p:cNvPr>
          <p:cNvSpPr txBox="1"/>
          <p:nvPr/>
        </p:nvSpPr>
        <p:spPr>
          <a:xfrm rot="16200000">
            <a:off x="8433599" y="3099598"/>
            <a:ext cx="6858003" cy="658800"/>
          </a:xfrm>
          <a:prstGeom prst="rect">
            <a:avLst/>
          </a:prstGeom>
          <a:solidFill>
            <a:schemeClr val="accent2"/>
          </a:solidFill>
        </p:spPr>
        <p:txBody>
          <a:bodyPr wrap="square" lIns="0" tIns="0" rIns="0" bIns="0" rtlCol="0" anchor="ctr">
            <a:noAutofit/>
          </a:bodyPr>
          <a:lstStyle/>
          <a:p>
            <a:pPr algn="ctr"/>
            <a:r>
              <a:rPr lang="en-US" sz="2600" b="1" dirty="0">
                <a:solidFill>
                  <a:schemeClr val="bg1"/>
                </a:solidFill>
                <a:latin typeface="Georgia" panose="02040502050405020303" pitchFamily="18" charset="0"/>
                <a:cs typeface="Arial" panose="020B0604020202020204" pitchFamily="34" charset="0"/>
              </a:rPr>
              <a:t>Activity-Demo</a:t>
            </a:r>
          </a:p>
        </p:txBody>
      </p:sp>
      <p:sp>
        <p:nvSpPr>
          <p:cNvPr id="21" name="Oval 20">
            <a:extLst>
              <a:ext uri="{FF2B5EF4-FFF2-40B4-BE49-F238E27FC236}">
                <a16:creationId xmlns:a16="http://schemas.microsoft.com/office/drawing/2014/main" id="{14D3309E-60DD-4045-80F8-3895C7659C3A}"/>
              </a:ext>
            </a:extLst>
          </p:cNvPr>
          <p:cNvSpPr/>
          <p:nvPr/>
        </p:nvSpPr>
        <p:spPr>
          <a:xfrm>
            <a:off x="10620000" y="216000"/>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19">
            <a:extLst>
              <a:ext uri="{FF2B5EF4-FFF2-40B4-BE49-F238E27FC236}">
                <a16:creationId xmlns:a16="http://schemas.microsoft.com/office/drawing/2014/main" id="{4DDD8D09-813D-024F-AB56-8BD0BBC168F8}"/>
              </a:ext>
            </a:extLst>
          </p:cNvPr>
          <p:cNvSpPr txBox="1"/>
          <p:nvPr/>
        </p:nvSpPr>
        <p:spPr>
          <a:xfrm>
            <a:off x="10609838" y="504000"/>
            <a:ext cx="1350000" cy="720000"/>
          </a:xfrm>
          <a:prstGeom prst="rect">
            <a:avLst/>
          </a:prstGeom>
          <a:noFill/>
        </p:spPr>
        <p:txBody>
          <a:bodyPr wrap="square" lIns="0" tIns="0" rIns="0" bIns="0" rtlCol="0" anchor="ctr" anchorCtr="0">
            <a:noAutofit/>
          </a:bodyPr>
          <a:lstStyle/>
          <a:p>
            <a:pPr algn="ctr"/>
            <a:r>
              <a:rPr lang="en-US" sz="1400" b="1" dirty="0">
                <a:solidFill>
                  <a:schemeClr val="accent2"/>
                </a:solidFill>
                <a:latin typeface="Arial" panose="020B0604020202020204" pitchFamily="34" charset="0"/>
                <a:cs typeface="Arial" panose="020B0604020202020204" pitchFamily="34" charset="0"/>
              </a:rPr>
              <a:t>Key point </a:t>
            </a:r>
          </a:p>
          <a:p>
            <a:pPr algn="ctr"/>
            <a:r>
              <a:rPr lang="en-US" sz="1400" b="1" dirty="0">
                <a:solidFill>
                  <a:schemeClr val="accent2"/>
                </a:solidFill>
                <a:latin typeface="Arial" panose="020B0604020202020204" pitchFamily="34" charset="0"/>
                <a:cs typeface="Arial" panose="020B0604020202020204" pitchFamily="34" charset="0"/>
              </a:rPr>
              <a:t>of useful information</a:t>
            </a:r>
          </a:p>
        </p:txBody>
      </p:sp>
    </p:spTree>
    <p:extLst>
      <p:ext uri="{BB962C8B-B14F-4D97-AF65-F5344CB8AC3E}">
        <p14:creationId xmlns:p14="http://schemas.microsoft.com/office/powerpoint/2010/main" val="4060903551"/>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9BCE6E62-574E-D146-96C1-9BF43CCDE92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GB" dirty="0"/>
          </a:p>
        </p:txBody>
      </p:sp>
      <p:sp>
        <p:nvSpPr>
          <p:cNvPr id="6" name="Slide Number Placeholder 5">
            <a:extLst>
              <a:ext uri="{FF2B5EF4-FFF2-40B4-BE49-F238E27FC236}">
                <a16:creationId xmlns:a16="http://schemas.microsoft.com/office/drawing/2014/main" id="{6E39261F-FA9B-3345-9A9B-45ECE9B0CB1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lvl="0" indent="0" algn="r" rtl="0">
              <a:spcBef>
                <a:spcPts val="0"/>
              </a:spcBef>
              <a:spcAft>
                <a:spcPts val="0"/>
              </a:spcAft>
              <a:buNone/>
            </a:pPr>
            <a:fld id="{00000000-1234-1234-1234-123412341234}" type="slidenum">
              <a:rPr lang="en-GB" smtClean="0"/>
              <a:t>‹#›</a:t>
            </a:fld>
            <a:endParaRPr lang="en-GB" dirty="0"/>
          </a:p>
        </p:txBody>
      </p:sp>
      <p:sp>
        <p:nvSpPr>
          <p:cNvPr id="2" name="Title Placeholder 1">
            <a:extLst>
              <a:ext uri="{FF2B5EF4-FFF2-40B4-BE49-F238E27FC236}">
                <a16:creationId xmlns:a16="http://schemas.microsoft.com/office/drawing/2014/main" id="{A1D60AB4-2C43-F54B-B1C4-00F9214CEDE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1B651272-0A4B-B849-8A26-774FD4721A2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5" name="Rectangle 14">
            <a:extLst>
              <a:ext uri="{FF2B5EF4-FFF2-40B4-BE49-F238E27FC236}">
                <a16:creationId xmlns:a16="http://schemas.microsoft.com/office/drawing/2014/main" id="{9563CF77-062B-DA40-8B78-CAC794930094}"/>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112161079"/>
      </p:ext>
    </p:extLst>
  </p:cSld>
  <p:clrMap bg1="lt1" tx1="dk1" bg2="lt2" tx2="dk2" accent1="accent1" accent2="accent2" accent3="accent3" accent4="accent4" accent5="accent5" accent6="accent6" hlink="hlink" folHlink="folHlink"/>
  <p:sldLayoutIdLst>
    <p:sldLayoutId id="2147483776" r:id="rId1"/>
    <p:sldLayoutId id="2147483674" r:id="rId2"/>
    <p:sldLayoutId id="2147483675" r:id="rId3"/>
    <p:sldLayoutId id="2147483664" r:id="rId4"/>
    <p:sldLayoutId id="2147483666" r:id="rId5"/>
    <p:sldLayoutId id="2147483667" r:id="rId6"/>
    <p:sldLayoutId id="2147483777" r:id="rId7"/>
    <p:sldLayoutId id="2147483668" r:id="rId8"/>
    <p:sldLayoutId id="2147483669" r:id="rId9"/>
    <p:sldLayoutId id="2147483670" r:id="rId10"/>
    <p:sldLayoutId id="2147483677" r:id="rId11"/>
    <p:sldLayoutId id="2147483698" r:id="rId12"/>
    <p:sldLayoutId id="2147483779" r:id="rId13"/>
  </p:sldLayoutIdLst>
  <p:hf sldNum="0" hdr="0" ftr="0" dt="0"/>
  <p:txStyles>
    <p:titleStyle>
      <a:lvl1pPr algn="l" defTabSz="914400" rtl="0" eaLnBrk="1" latinLnBrk="0" hangingPunct="1">
        <a:lnSpc>
          <a:spcPct val="90000"/>
        </a:lnSpc>
        <a:spcBef>
          <a:spcPct val="0"/>
        </a:spcBef>
        <a:buNone/>
        <a:defRPr sz="1800"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13.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8.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3" Type="http://schemas.openxmlformats.org/officeDocument/2006/relationships/hyperlink" Target="mailto:sciencemastery@arkonline.org?subject=Lesson%20Feedback" TargetMode="External"/><Relationship Id="rId2" Type="http://schemas.openxmlformats.org/officeDocument/2006/relationships/notesSlide" Target="../notesSlides/notesSlide21.xml"/><Relationship Id="rId1" Type="http://schemas.openxmlformats.org/officeDocument/2006/relationships/slideLayout" Target="../slideLayouts/slideLayout11.xml"/><Relationship Id="rId4" Type="http://schemas.openxmlformats.org/officeDocument/2006/relationships/hyperlink" Target="mailto:sciencemastery@arkonline.org"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6.jpeg"/><Relationship Id="rId4" Type="http://schemas.openxmlformats.org/officeDocument/2006/relationships/image" Target="../media/image4.jp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image" Target="../media/image11.jpe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openxmlformats.org/officeDocument/2006/relationships/image" Target="../media/image13.jpeg"/></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3C824E-4C7F-DB42-8DBE-A9A845EEBF60}"/>
              </a:ext>
            </a:extLst>
          </p:cNvPr>
          <p:cNvSpPr>
            <a:spLocks noGrp="1"/>
          </p:cNvSpPr>
          <p:nvPr>
            <p:ph type="title"/>
          </p:nvPr>
        </p:nvSpPr>
        <p:spPr/>
        <p:txBody>
          <a:bodyPr/>
          <a:lstStyle/>
          <a:p>
            <a:r>
              <a:rPr lang="en-US" dirty="0">
                <a:latin typeface="Century Gothic"/>
                <a:cs typeface="Arial"/>
              </a:rPr>
              <a:t>Making this resource work for you</a:t>
            </a:r>
          </a:p>
        </p:txBody>
      </p:sp>
      <p:sp>
        <p:nvSpPr>
          <p:cNvPr id="3" name="TextBox 2">
            <a:extLst>
              <a:ext uri="{FF2B5EF4-FFF2-40B4-BE49-F238E27FC236}">
                <a16:creationId xmlns:a16="http://schemas.microsoft.com/office/drawing/2014/main" id="{C0AE1C53-0082-C14D-B9A9-53C8A65F457E}"/>
              </a:ext>
            </a:extLst>
          </p:cNvPr>
          <p:cNvSpPr txBox="1"/>
          <p:nvPr/>
        </p:nvSpPr>
        <p:spPr>
          <a:xfrm>
            <a:off x="221613" y="917912"/>
            <a:ext cx="10869561" cy="5509200"/>
          </a:xfrm>
          <a:prstGeom prst="rect">
            <a:avLst/>
          </a:prstGeom>
          <a:noFill/>
        </p:spPr>
        <p:txBody>
          <a:bodyPr wrap="square" rtlCol="0">
            <a:spAutoFit/>
          </a:bodyPr>
          <a:lstStyle/>
          <a:p>
            <a:pPr marL="342900" indent="-342900">
              <a:buFont typeface="Arial" panose="020B0604020202020204" pitchFamily="34" charset="0"/>
              <a:buChar char="•"/>
            </a:pPr>
            <a:r>
              <a:rPr lang="en-US" sz="1600" dirty="0">
                <a:latin typeface="Century Gothic" panose="020B0502020202020204" pitchFamily="34" charset="0"/>
              </a:rPr>
              <a:t>Prior to teaching this lesson, please refer to the ‘Unit Overview and Planning Document’.</a:t>
            </a:r>
          </a:p>
          <a:p>
            <a:pPr marL="342900" indent="-342900">
              <a:buFont typeface="Arial" panose="020B0604020202020204" pitchFamily="34" charset="0"/>
              <a:buChar char="•"/>
            </a:pPr>
            <a:r>
              <a:rPr lang="en-US" sz="1600" dirty="0">
                <a:latin typeface="Century Gothic" panose="020B0502020202020204" pitchFamily="34" charset="0"/>
              </a:rPr>
              <a:t>Further guidance on planning Science Mastery lessons can be found in the detailed planning guidance document.</a:t>
            </a:r>
          </a:p>
          <a:p>
            <a:pPr marL="342900" indent="-342900">
              <a:buFont typeface="Arial" panose="020B0604020202020204" pitchFamily="34" charset="0"/>
              <a:buChar char="•"/>
            </a:pPr>
            <a:r>
              <a:rPr lang="en-US" sz="1600" dirty="0">
                <a:latin typeface="Century Gothic" panose="020B0502020202020204" pitchFamily="34" charset="0"/>
              </a:rPr>
              <a:t>Refer to the ‘</a:t>
            </a:r>
            <a:r>
              <a:rPr lang="en-US" sz="1600" b="1" dirty="0">
                <a:latin typeface="Century Gothic" panose="020B0502020202020204" pitchFamily="34" charset="0"/>
              </a:rPr>
              <a:t>notes</a:t>
            </a:r>
            <a:r>
              <a:rPr lang="en-US" sz="1600" dirty="0">
                <a:latin typeface="Century Gothic" panose="020B0502020202020204" pitchFamily="34" charset="0"/>
              </a:rPr>
              <a:t>’ section on each slide for useful information, including suggested expositions, pedagogical content knowledge, suggested questions, answers and more. Consider using presenter mode so you can see this guidance throughout the lesson.</a:t>
            </a:r>
          </a:p>
          <a:p>
            <a:pPr marL="342900" indent="-342900">
              <a:buFont typeface="Arial" panose="020B0604020202020204" pitchFamily="34" charset="0"/>
              <a:buChar char="•"/>
            </a:pPr>
            <a:r>
              <a:rPr lang="en-US" sz="1600" dirty="0">
                <a:latin typeface="Century Gothic" panose="020B0502020202020204" pitchFamily="34" charset="0"/>
              </a:rPr>
              <a:t>The introduction slides can be adapted to suit your teaching style and the needs of your class.</a:t>
            </a:r>
          </a:p>
          <a:p>
            <a:pPr marL="342900" indent="-342900">
              <a:buFont typeface="Arial" panose="020B0604020202020204" pitchFamily="34" charset="0"/>
              <a:buChar char="•"/>
            </a:pPr>
            <a:r>
              <a:rPr lang="en-US" sz="1600" dirty="0">
                <a:latin typeface="Century Gothic" panose="020B0502020202020204" pitchFamily="34" charset="0"/>
              </a:rPr>
              <a:t>Before the lesson, </a:t>
            </a:r>
            <a:r>
              <a:rPr lang="en-US" sz="1600" b="1" dirty="0">
                <a:latin typeface="Century Gothic" panose="020B0502020202020204" pitchFamily="34" charset="0"/>
              </a:rPr>
              <a:t>adapt the fix-it slide </a:t>
            </a:r>
            <a:r>
              <a:rPr lang="en-US" sz="1600" dirty="0">
                <a:latin typeface="Century Gothic" panose="020B0502020202020204" pitchFamily="34" charset="0"/>
              </a:rPr>
              <a:t>to address any misconceptions identified in the previous lesson’s exit ticket.</a:t>
            </a:r>
          </a:p>
          <a:p>
            <a:pPr marL="342900" indent="-342900">
              <a:buFont typeface="Arial" panose="020B0604020202020204" pitchFamily="34" charset="0"/>
              <a:buChar char="•"/>
            </a:pPr>
            <a:r>
              <a:rPr lang="en-US" sz="1600" dirty="0">
                <a:latin typeface="Century Gothic" panose="020B0502020202020204" pitchFamily="34" charset="0"/>
              </a:rPr>
              <a:t>Choose from the suggested </a:t>
            </a:r>
            <a:r>
              <a:rPr lang="en-US" sz="1600" b="1" dirty="0">
                <a:latin typeface="Century Gothic" panose="020B0502020202020204" pitchFamily="34" charset="0"/>
              </a:rPr>
              <a:t>activities</a:t>
            </a:r>
            <a:r>
              <a:rPr lang="en-US" sz="1600" dirty="0">
                <a:latin typeface="Century Gothic" panose="020B0502020202020204" pitchFamily="34" charset="0"/>
              </a:rPr>
              <a:t> to suit your class. The intention is not that you complete all of these, but that you select those which ones are most appropriate for your students. It may be appropriate to further adapt activities for your students.</a:t>
            </a:r>
          </a:p>
          <a:p>
            <a:pPr marL="342900" indent="-342900">
              <a:buFont typeface="Arial" panose="020B0604020202020204" pitchFamily="34" charset="0"/>
              <a:buChar char="•"/>
            </a:pPr>
            <a:r>
              <a:rPr lang="en-US" sz="1600" dirty="0">
                <a:latin typeface="Century Gothic" panose="020B0502020202020204" pitchFamily="34" charset="0"/>
              </a:rPr>
              <a:t>These lessons are designed to occupy approximately 1 hour. To adapt for a </a:t>
            </a:r>
            <a:r>
              <a:rPr lang="en-US" sz="1600" b="1" dirty="0">
                <a:latin typeface="Century Gothic" panose="020B0502020202020204" pitchFamily="34" charset="0"/>
              </a:rPr>
              <a:t>shorter or longer lesson duration</a:t>
            </a:r>
            <a:r>
              <a:rPr lang="en-US" sz="1600" dirty="0">
                <a:latin typeface="Century Gothic" panose="020B0502020202020204" pitchFamily="34" charset="0"/>
              </a:rPr>
              <a:t> we advise you to adapt the </a:t>
            </a:r>
            <a:r>
              <a:rPr lang="en-US" sz="1600" b="1" dirty="0">
                <a:latin typeface="Century Gothic" panose="020B0502020202020204" pitchFamily="34" charset="0"/>
              </a:rPr>
              <a:t>activity</a:t>
            </a:r>
            <a:r>
              <a:rPr lang="en-US" sz="1600" dirty="0">
                <a:latin typeface="Century Gothic" panose="020B0502020202020204" pitchFamily="34" charset="0"/>
              </a:rPr>
              <a:t> section accordingly.</a:t>
            </a:r>
          </a:p>
          <a:p>
            <a:pPr marL="342900" indent="-342900">
              <a:buFont typeface="Arial" panose="020B0604020202020204" pitchFamily="34" charset="0"/>
              <a:buChar char="•"/>
            </a:pPr>
            <a:endParaRPr lang="en-US" sz="1600" dirty="0">
              <a:latin typeface="Century Gothic" panose="020B0502020202020204" pitchFamily="34" charset="0"/>
            </a:endParaRPr>
          </a:p>
          <a:p>
            <a:r>
              <a:rPr lang="en-US" sz="1600" dirty="0">
                <a:latin typeface="Century Gothic" panose="020B0502020202020204" pitchFamily="34" charset="0"/>
              </a:rPr>
              <a:t>Please consider using the final slide to send feedback about this lesson or examples of PowerPoints that you have adapted to our design team. Your feedback is used to improve Science Mastery for all of our teachers and students. We appreciate all suggestions and comments.</a:t>
            </a:r>
          </a:p>
          <a:p>
            <a:endParaRPr lang="en-US" sz="1600" dirty="0">
              <a:latin typeface="Century Gothic" panose="020B0502020202020204" pitchFamily="34" charset="0"/>
            </a:endParaRPr>
          </a:p>
          <a:p>
            <a:r>
              <a:rPr lang="en-US" sz="1600" dirty="0">
                <a:latin typeface="Century Gothic" panose="020B0502020202020204" pitchFamily="34" charset="0"/>
              </a:rPr>
              <a:t>Thank you for reading! </a:t>
            </a:r>
          </a:p>
          <a:p>
            <a:endParaRPr lang="en-US" sz="1600" b="1" dirty="0">
              <a:latin typeface="Century Gothic" panose="020B0502020202020204" pitchFamily="34" charset="0"/>
            </a:endParaRPr>
          </a:p>
          <a:p>
            <a:r>
              <a:rPr lang="en-US" sz="1600" b="1" dirty="0">
                <a:latin typeface="Century Gothic" panose="020B0502020202020204" pitchFamily="34" charset="0"/>
              </a:rPr>
              <a:t>The Science Mastery Team</a:t>
            </a:r>
          </a:p>
        </p:txBody>
      </p:sp>
      <p:pic>
        <p:nvPicPr>
          <p:cNvPr id="5" name="Picture 4" descr="A picture containing background pattern&#10;&#10;Description automatically generated">
            <a:extLst>
              <a:ext uri="{FF2B5EF4-FFF2-40B4-BE49-F238E27FC236}">
                <a16:creationId xmlns:a16="http://schemas.microsoft.com/office/drawing/2014/main" id="{63C5622B-8FFA-794D-930A-B2C0F343F05A}"/>
              </a:ext>
            </a:extLst>
          </p:cNvPr>
          <p:cNvPicPr>
            <a:picLocks noChangeAspect="1"/>
          </p:cNvPicPr>
          <p:nvPr/>
        </p:nvPicPr>
        <p:blipFill>
          <a:blip r:embed="rId3"/>
          <a:stretch>
            <a:fillRect/>
          </a:stretch>
        </p:blipFill>
        <p:spPr>
          <a:xfrm>
            <a:off x="9114890" y="5940088"/>
            <a:ext cx="2045110" cy="503570"/>
          </a:xfrm>
          <a:prstGeom prst="rect">
            <a:avLst/>
          </a:prstGeom>
        </p:spPr>
      </p:pic>
    </p:spTree>
    <p:extLst>
      <p:ext uri="{BB962C8B-B14F-4D97-AF65-F5344CB8AC3E}">
        <p14:creationId xmlns:p14="http://schemas.microsoft.com/office/powerpoint/2010/main" val="14954686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5602F8-91F2-8A4B-E890-2A591F6E5EE3}"/>
              </a:ext>
            </a:extLst>
          </p:cNvPr>
          <p:cNvSpPr>
            <a:spLocks noGrp="1"/>
          </p:cNvSpPr>
          <p:nvPr>
            <p:ph type="title"/>
          </p:nvPr>
        </p:nvSpPr>
        <p:spPr/>
        <p:txBody>
          <a:bodyPr/>
          <a:lstStyle/>
          <a:p>
            <a:r>
              <a:rPr lang="en-GB" dirty="0">
                <a:latin typeface="Century Gothic" panose="020B0502020202020204" pitchFamily="34" charset="0"/>
              </a:rPr>
              <a:t>The Alkanes</a:t>
            </a:r>
          </a:p>
        </p:txBody>
      </p:sp>
      <p:cxnSp>
        <p:nvCxnSpPr>
          <p:cNvPr id="3" name="Straight Connector 2">
            <a:extLst>
              <a:ext uri="{FF2B5EF4-FFF2-40B4-BE49-F238E27FC236}">
                <a16:creationId xmlns:a16="http://schemas.microsoft.com/office/drawing/2014/main" id="{E89314E7-7772-1A40-24DF-26698B8D2C29}"/>
              </a:ext>
            </a:extLst>
          </p:cNvPr>
          <p:cNvCxnSpPr/>
          <p:nvPr/>
        </p:nvCxnSpPr>
        <p:spPr>
          <a:xfrm>
            <a:off x="6830612" y="1953106"/>
            <a:ext cx="0" cy="250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77F016FC-7A1D-7F82-CE8B-70A72A5AF103}"/>
              </a:ext>
            </a:extLst>
          </p:cNvPr>
          <p:cNvCxnSpPr/>
          <p:nvPr/>
        </p:nvCxnSpPr>
        <p:spPr>
          <a:xfrm>
            <a:off x="7592612" y="1963992"/>
            <a:ext cx="0" cy="250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9118EF4C-F441-A582-49B7-78A7ACEA1ADC}"/>
              </a:ext>
            </a:extLst>
          </p:cNvPr>
          <p:cNvCxnSpPr/>
          <p:nvPr/>
        </p:nvCxnSpPr>
        <p:spPr>
          <a:xfrm>
            <a:off x="6874155" y="2595363"/>
            <a:ext cx="0" cy="250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75DB3124-7144-9297-82CD-D825D9574402}"/>
              </a:ext>
            </a:extLst>
          </p:cNvPr>
          <p:cNvCxnSpPr/>
          <p:nvPr/>
        </p:nvCxnSpPr>
        <p:spPr>
          <a:xfrm>
            <a:off x="7636155" y="2606249"/>
            <a:ext cx="0" cy="250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FFB45A08-DBF6-34C8-E34D-3218BCDF120C}"/>
              </a:ext>
            </a:extLst>
          </p:cNvPr>
          <p:cNvSpPr txBox="1"/>
          <p:nvPr/>
        </p:nvSpPr>
        <p:spPr>
          <a:xfrm>
            <a:off x="6645553" y="1517678"/>
            <a:ext cx="394660" cy="461665"/>
          </a:xfrm>
          <a:prstGeom prst="rect">
            <a:avLst/>
          </a:prstGeom>
          <a:noFill/>
        </p:spPr>
        <p:txBody>
          <a:bodyPr wrap="none" rtlCol="0">
            <a:spAutoFit/>
          </a:bodyPr>
          <a:lstStyle/>
          <a:p>
            <a:r>
              <a:rPr lang="en-GB" sz="2400" dirty="0">
                <a:latin typeface="Century Gothic" panose="020B0502020202020204" pitchFamily="34" charset="0"/>
              </a:rPr>
              <a:t>H</a:t>
            </a:r>
          </a:p>
        </p:txBody>
      </p:sp>
      <p:sp>
        <p:nvSpPr>
          <p:cNvPr id="8" name="TextBox 7">
            <a:extLst>
              <a:ext uri="{FF2B5EF4-FFF2-40B4-BE49-F238E27FC236}">
                <a16:creationId xmlns:a16="http://schemas.microsoft.com/office/drawing/2014/main" id="{5E1F0C0C-FE6A-FA56-C35A-481D4795AB85}"/>
              </a:ext>
            </a:extLst>
          </p:cNvPr>
          <p:cNvSpPr txBox="1"/>
          <p:nvPr/>
        </p:nvSpPr>
        <p:spPr>
          <a:xfrm>
            <a:off x="6678211" y="2823963"/>
            <a:ext cx="394660" cy="461665"/>
          </a:xfrm>
          <a:prstGeom prst="rect">
            <a:avLst/>
          </a:prstGeom>
          <a:noFill/>
        </p:spPr>
        <p:txBody>
          <a:bodyPr wrap="none" rtlCol="0">
            <a:spAutoFit/>
          </a:bodyPr>
          <a:lstStyle/>
          <a:p>
            <a:r>
              <a:rPr lang="en-GB" sz="2400" dirty="0">
                <a:latin typeface="Century Gothic" panose="020B0502020202020204" pitchFamily="34" charset="0"/>
              </a:rPr>
              <a:t>H</a:t>
            </a:r>
          </a:p>
        </p:txBody>
      </p:sp>
      <p:sp>
        <p:nvSpPr>
          <p:cNvPr id="9" name="TextBox 8">
            <a:extLst>
              <a:ext uri="{FF2B5EF4-FFF2-40B4-BE49-F238E27FC236}">
                <a16:creationId xmlns:a16="http://schemas.microsoft.com/office/drawing/2014/main" id="{2A46D2EB-DDAC-FC89-35C4-AFB31D42B43A}"/>
              </a:ext>
            </a:extLst>
          </p:cNvPr>
          <p:cNvSpPr txBox="1"/>
          <p:nvPr/>
        </p:nvSpPr>
        <p:spPr>
          <a:xfrm>
            <a:off x="7429326" y="2823963"/>
            <a:ext cx="394660" cy="461665"/>
          </a:xfrm>
          <a:prstGeom prst="rect">
            <a:avLst/>
          </a:prstGeom>
          <a:noFill/>
        </p:spPr>
        <p:txBody>
          <a:bodyPr wrap="none" rtlCol="0">
            <a:spAutoFit/>
          </a:bodyPr>
          <a:lstStyle/>
          <a:p>
            <a:r>
              <a:rPr lang="en-GB" sz="2400" dirty="0">
                <a:latin typeface="Century Gothic" panose="020B0502020202020204" pitchFamily="34" charset="0"/>
              </a:rPr>
              <a:t>H</a:t>
            </a:r>
          </a:p>
        </p:txBody>
      </p:sp>
      <p:cxnSp>
        <p:nvCxnSpPr>
          <p:cNvPr id="10" name="Straight Connector 9">
            <a:extLst>
              <a:ext uri="{FF2B5EF4-FFF2-40B4-BE49-F238E27FC236}">
                <a16:creationId xmlns:a16="http://schemas.microsoft.com/office/drawing/2014/main" id="{D666D9C8-E92D-7FEA-D30B-D5DD1E4EBF47}"/>
              </a:ext>
            </a:extLst>
          </p:cNvPr>
          <p:cNvCxnSpPr>
            <a:cxnSpLocks/>
          </p:cNvCxnSpPr>
          <p:nvPr/>
        </p:nvCxnSpPr>
        <p:spPr>
          <a:xfrm flipH="1">
            <a:off x="7113640" y="2410306"/>
            <a:ext cx="29391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2E104A3B-7702-66D9-6D63-F2AFA04B40E0}"/>
              </a:ext>
            </a:extLst>
          </p:cNvPr>
          <p:cNvSpPr txBox="1"/>
          <p:nvPr/>
        </p:nvSpPr>
        <p:spPr>
          <a:xfrm>
            <a:off x="6656439" y="2159934"/>
            <a:ext cx="434734" cy="461665"/>
          </a:xfrm>
          <a:prstGeom prst="rect">
            <a:avLst/>
          </a:prstGeom>
          <a:noFill/>
        </p:spPr>
        <p:txBody>
          <a:bodyPr wrap="none" rtlCol="0">
            <a:spAutoFit/>
          </a:bodyPr>
          <a:lstStyle/>
          <a:p>
            <a:r>
              <a:rPr lang="en-GB" sz="2400" dirty="0">
                <a:latin typeface="Century Gothic" panose="020B0502020202020204" pitchFamily="34" charset="0"/>
              </a:rPr>
              <a:t>C</a:t>
            </a:r>
          </a:p>
        </p:txBody>
      </p:sp>
      <p:sp>
        <p:nvSpPr>
          <p:cNvPr id="12" name="TextBox 11">
            <a:extLst>
              <a:ext uri="{FF2B5EF4-FFF2-40B4-BE49-F238E27FC236}">
                <a16:creationId xmlns:a16="http://schemas.microsoft.com/office/drawing/2014/main" id="{A3BD018D-8C27-F06F-DC65-F37999DD609E}"/>
              </a:ext>
            </a:extLst>
          </p:cNvPr>
          <p:cNvSpPr txBox="1"/>
          <p:nvPr/>
        </p:nvSpPr>
        <p:spPr>
          <a:xfrm>
            <a:off x="7429325" y="2170820"/>
            <a:ext cx="434734" cy="461665"/>
          </a:xfrm>
          <a:prstGeom prst="rect">
            <a:avLst/>
          </a:prstGeom>
          <a:noFill/>
        </p:spPr>
        <p:txBody>
          <a:bodyPr wrap="none" rtlCol="0">
            <a:spAutoFit/>
          </a:bodyPr>
          <a:lstStyle/>
          <a:p>
            <a:r>
              <a:rPr lang="en-GB" sz="2400" dirty="0">
                <a:latin typeface="Century Gothic" panose="020B0502020202020204" pitchFamily="34" charset="0"/>
              </a:rPr>
              <a:t>C</a:t>
            </a:r>
          </a:p>
        </p:txBody>
      </p:sp>
      <p:sp>
        <p:nvSpPr>
          <p:cNvPr id="13" name="TextBox 12">
            <a:extLst>
              <a:ext uri="{FF2B5EF4-FFF2-40B4-BE49-F238E27FC236}">
                <a16:creationId xmlns:a16="http://schemas.microsoft.com/office/drawing/2014/main" id="{3495BA28-0BBA-A646-F42D-159BE79FC7CC}"/>
              </a:ext>
            </a:extLst>
          </p:cNvPr>
          <p:cNvSpPr txBox="1"/>
          <p:nvPr/>
        </p:nvSpPr>
        <p:spPr>
          <a:xfrm>
            <a:off x="7440210" y="1517678"/>
            <a:ext cx="394660" cy="461665"/>
          </a:xfrm>
          <a:prstGeom prst="rect">
            <a:avLst/>
          </a:prstGeom>
          <a:noFill/>
        </p:spPr>
        <p:txBody>
          <a:bodyPr wrap="none" rtlCol="0">
            <a:spAutoFit/>
          </a:bodyPr>
          <a:lstStyle/>
          <a:p>
            <a:r>
              <a:rPr lang="en-GB" sz="2400" dirty="0">
                <a:latin typeface="Century Gothic" panose="020B0502020202020204" pitchFamily="34" charset="0"/>
              </a:rPr>
              <a:t>H</a:t>
            </a:r>
          </a:p>
        </p:txBody>
      </p:sp>
      <p:cxnSp>
        <p:nvCxnSpPr>
          <p:cNvPr id="17" name="Straight Connector 16">
            <a:extLst>
              <a:ext uri="{FF2B5EF4-FFF2-40B4-BE49-F238E27FC236}">
                <a16:creationId xmlns:a16="http://schemas.microsoft.com/office/drawing/2014/main" id="{A66BF896-771A-71B3-B3C3-1EBCAA3C901C}"/>
              </a:ext>
            </a:extLst>
          </p:cNvPr>
          <p:cNvCxnSpPr>
            <a:cxnSpLocks/>
          </p:cNvCxnSpPr>
          <p:nvPr/>
        </p:nvCxnSpPr>
        <p:spPr>
          <a:xfrm flipH="1">
            <a:off x="7886526" y="2421192"/>
            <a:ext cx="29391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60B23B1-BF51-9AD2-010C-18501959C78D}"/>
              </a:ext>
            </a:extLst>
          </p:cNvPr>
          <p:cNvCxnSpPr>
            <a:cxnSpLocks/>
          </p:cNvCxnSpPr>
          <p:nvPr/>
        </p:nvCxnSpPr>
        <p:spPr>
          <a:xfrm flipH="1">
            <a:off x="6395183" y="2366764"/>
            <a:ext cx="29391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F8228E12-E336-BABA-6170-AB1B9DB80B00}"/>
              </a:ext>
            </a:extLst>
          </p:cNvPr>
          <p:cNvSpPr txBox="1"/>
          <p:nvPr/>
        </p:nvSpPr>
        <p:spPr>
          <a:xfrm>
            <a:off x="8217311" y="2184866"/>
            <a:ext cx="394660" cy="461665"/>
          </a:xfrm>
          <a:prstGeom prst="rect">
            <a:avLst/>
          </a:prstGeom>
          <a:noFill/>
        </p:spPr>
        <p:txBody>
          <a:bodyPr wrap="none" rtlCol="0">
            <a:spAutoFit/>
          </a:bodyPr>
          <a:lstStyle/>
          <a:p>
            <a:r>
              <a:rPr lang="en-GB" sz="2400" dirty="0">
                <a:latin typeface="Century Gothic" panose="020B0502020202020204" pitchFamily="34" charset="0"/>
              </a:rPr>
              <a:t>H</a:t>
            </a:r>
          </a:p>
        </p:txBody>
      </p:sp>
      <p:sp>
        <p:nvSpPr>
          <p:cNvPr id="23" name="TextBox 22">
            <a:extLst>
              <a:ext uri="{FF2B5EF4-FFF2-40B4-BE49-F238E27FC236}">
                <a16:creationId xmlns:a16="http://schemas.microsoft.com/office/drawing/2014/main" id="{72B9E0E8-988A-7423-554A-D0DF8780F508}"/>
              </a:ext>
            </a:extLst>
          </p:cNvPr>
          <p:cNvSpPr txBox="1"/>
          <p:nvPr/>
        </p:nvSpPr>
        <p:spPr>
          <a:xfrm>
            <a:off x="6035955" y="2138163"/>
            <a:ext cx="394660" cy="461665"/>
          </a:xfrm>
          <a:prstGeom prst="rect">
            <a:avLst/>
          </a:prstGeom>
          <a:noFill/>
        </p:spPr>
        <p:txBody>
          <a:bodyPr wrap="none" rtlCol="0">
            <a:spAutoFit/>
          </a:bodyPr>
          <a:lstStyle/>
          <a:p>
            <a:r>
              <a:rPr lang="en-GB" sz="2400" dirty="0">
                <a:latin typeface="Century Gothic" panose="020B0502020202020204" pitchFamily="34" charset="0"/>
              </a:rPr>
              <a:t>H</a:t>
            </a:r>
          </a:p>
        </p:txBody>
      </p:sp>
      <p:cxnSp>
        <p:nvCxnSpPr>
          <p:cNvPr id="24" name="Straight Connector 23">
            <a:extLst>
              <a:ext uri="{FF2B5EF4-FFF2-40B4-BE49-F238E27FC236}">
                <a16:creationId xmlns:a16="http://schemas.microsoft.com/office/drawing/2014/main" id="{40F273EA-61A8-B4BE-8282-E1BA3AB6C0B1}"/>
              </a:ext>
            </a:extLst>
          </p:cNvPr>
          <p:cNvCxnSpPr/>
          <p:nvPr/>
        </p:nvCxnSpPr>
        <p:spPr>
          <a:xfrm>
            <a:off x="1786663" y="4873287"/>
            <a:ext cx="0" cy="250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B46B973-3B35-6FCE-7D31-C3252B4B4BB1}"/>
              </a:ext>
            </a:extLst>
          </p:cNvPr>
          <p:cNvCxnSpPr/>
          <p:nvPr/>
        </p:nvCxnSpPr>
        <p:spPr>
          <a:xfrm>
            <a:off x="2548663" y="4884173"/>
            <a:ext cx="0" cy="250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CBC6C64A-B024-57A4-8AE5-046040B21DBF}"/>
              </a:ext>
            </a:extLst>
          </p:cNvPr>
          <p:cNvCxnSpPr/>
          <p:nvPr/>
        </p:nvCxnSpPr>
        <p:spPr>
          <a:xfrm>
            <a:off x="1830206" y="5515544"/>
            <a:ext cx="0" cy="250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8F90427E-0EDA-405B-DF2E-160764349C2C}"/>
              </a:ext>
            </a:extLst>
          </p:cNvPr>
          <p:cNvCxnSpPr/>
          <p:nvPr/>
        </p:nvCxnSpPr>
        <p:spPr>
          <a:xfrm>
            <a:off x="2592206" y="5526430"/>
            <a:ext cx="0" cy="250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63277754-0575-24A4-0EFC-3DD3959F8C0C}"/>
              </a:ext>
            </a:extLst>
          </p:cNvPr>
          <p:cNvSpPr txBox="1"/>
          <p:nvPr/>
        </p:nvSpPr>
        <p:spPr>
          <a:xfrm>
            <a:off x="1601604" y="4437859"/>
            <a:ext cx="394660" cy="461665"/>
          </a:xfrm>
          <a:prstGeom prst="rect">
            <a:avLst/>
          </a:prstGeom>
          <a:noFill/>
        </p:spPr>
        <p:txBody>
          <a:bodyPr wrap="none" rtlCol="0">
            <a:spAutoFit/>
          </a:bodyPr>
          <a:lstStyle/>
          <a:p>
            <a:r>
              <a:rPr lang="en-GB" sz="2400" dirty="0">
                <a:latin typeface="Century Gothic" panose="020B0502020202020204" pitchFamily="34" charset="0"/>
              </a:rPr>
              <a:t>H</a:t>
            </a:r>
          </a:p>
        </p:txBody>
      </p:sp>
      <p:sp>
        <p:nvSpPr>
          <p:cNvPr id="29" name="TextBox 28">
            <a:extLst>
              <a:ext uri="{FF2B5EF4-FFF2-40B4-BE49-F238E27FC236}">
                <a16:creationId xmlns:a16="http://schemas.microsoft.com/office/drawing/2014/main" id="{A8B5D066-D6EB-74C6-C80E-E21900256744}"/>
              </a:ext>
            </a:extLst>
          </p:cNvPr>
          <p:cNvSpPr txBox="1"/>
          <p:nvPr/>
        </p:nvSpPr>
        <p:spPr>
          <a:xfrm>
            <a:off x="1634262" y="5744144"/>
            <a:ext cx="394660" cy="461665"/>
          </a:xfrm>
          <a:prstGeom prst="rect">
            <a:avLst/>
          </a:prstGeom>
          <a:noFill/>
        </p:spPr>
        <p:txBody>
          <a:bodyPr wrap="none" rtlCol="0">
            <a:spAutoFit/>
          </a:bodyPr>
          <a:lstStyle/>
          <a:p>
            <a:r>
              <a:rPr lang="en-GB" sz="2400" dirty="0">
                <a:latin typeface="Century Gothic" panose="020B0502020202020204" pitchFamily="34" charset="0"/>
              </a:rPr>
              <a:t>H</a:t>
            </a:r>
          </a:p>
        </p:txBody>
      </p:sp>
      <p:sp>
        <p:nvSpPr>
          <p:cNvPr id="30" name="TextBox 29">
            <a:extLst>
              <a:ext uri="{FF2B5EF4-FFF2-40B4-BE49-F238E27FC236}">
                <a16:creationId xmlns:a16="http://schemas.microsoft.com/office/drawing/2014/main" id="{30508446-12E5-E7DE-3418-8D42C59B6EF0}"/>
              </a:ext>
            </a:extLst>
          </p:cNvPr>
          <p:cNvSpPr txBox="1"/>
          <p:nvPr/>
        </p:nvSpPr>
        <p:spPr>
          <a:xfrm>
            <a:off x="2385377" y="5744144"/>
            <a:ext cx="394660" cy="461665"/>
          </a:xfrm>
          <a:prstGeom prst="rect">
            <a:avLst/>
          </a:prstGeom>
          <a:noFill/>
        </p:spPr>
        <p:txBody>
          <a:bodyPr wrap="none" rtlCol="0">
            <a:spAutoFit/>
          </a:bodyPr>
          <a:lstStyle/>
          <a:p>
            <a:r>
              <a:rPr lang="en-GB" sz="2400" dirty="0">
                <a:latin typeface="Century Gothic" panose="020B0502020202020204" pitchFamily="34" charset="0"/>
              </a:rPr>
              <a:t>H</a:t>
            </a:r>
          </a:p>
        </p:txBody>
      </p:sp>
      <p:cxnSp>
        <p:nvCxnSpPr>
          <p:cNvPr id="31" name="Straight Connector 30">
            <a:extLst>
              <a:ext uri="{FF2B5EF4-FFF2-40B4-BE49-F238E27FC236}">
                <a16:creationId xmlns:a16="http://schemas.microsoft.com/office/drawing/2014/main" id="{B5D51BA1-00A9-DD0D-939A-6BB783C63716}"/>
              </a:ext>
            </a:extLst>
          </p:cNvPr>
          <p:cNvCxnSpPr>
            <a:cxnSpLocks/>
          </p:cNvCxnSpPr>
          <p:nvPr/>
        </p:nvCxnSpPr>
        <p:spPr>
          <a:xfrm flipH="1">
            <a:off x="2069691" y="5330487"/>
            <a:ext cx="29391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23655033-A6D6-C840-CD04-D4488BC4A3F5}"/>
              </a:ext>
            </a:extLst>
          </p:cNvPr>
          <p:cNvSpPr txBox="1"/>
          <p:nvPr/>
        </p:nvSpPr>
        <p:spPr>
          <a:xfrm>
            <a:off x="1612490" y="5080115"/>
            <a:ext cx="434734" cy="461665"/>
          </a:xfrm>
          <a:prstGeom prst="rect">
            <a:avLst/>
          </a:prstGeom>
          <a:noFill/>
        </p:spPr>
        <p:txBody>
          <a:bodyPr wrap="none" rtlCol="0">
            <a:spAutoFit/>
          </a:bodyPr>
          <a:lstStyle/>
          <a:p>
            <a:r>
              <a:rPr lang="en-GB" sz="2400" dirty="0">
                <a:latin typeface="Century Gothic" panose="020B0502020202020204" pitchFamily="34" charset="0"/>
              </a:rPr>
              <a:t>C</a:t>
            </a:r>
          </a:p>
        </p:txBody>
      </p:sp>
      <p:sp>
        <p:nvSpPr>
          <p:cNvPr id="33" name="TextBox 32">
            <a:extLst>
              <a:ext uri="{FF2B5EF4-FFF2-40B4-BE49-F238E27FC236}">
                <a16:creationId xmlns:a16="http://schemas.microsoft.com/office/drawing/2014/main" id="{FB23F85F-01A5-6D8F-FC50-656D3794B46F}"/>
              </a:ext>
            </a:extLst>
          </p:cNvPr>
          <p:cNvSpPr txBox="1"/>
          <p:nvPr/>
        </p:nvSpPr>
        <p:spPr>
          <a:xfrm>
            <a:off x="2385376" y="5091001"/>
            <a:ext cx="434734" cy="461665"/>
          </a:xfrm>
          <a:prstGeom prst="rect">
            <a:avLst/>
          </a:prstGeom>
          <a:noFill/>
        </p:spPr>
        <p:txBody>
          <a:bodyPr wrap="none" rtlCol="0">
            <a:spAutoFit/>
          </a:bodyPr>
          <a:lstStyle/>
          <a:p>
            <a:r>
              <a:rPr lang="en-GB" sz="2400" dirty="0">
                <a:latin typeface="Century Gothic" panose="020B0502020202020204" pitchFamily="34" charset="0"/>
              </a:rPr>
              <a:t>C</a:t>
            </a:r>
          </a:p>
        </p:txBody>
      </p:sp>
      <p:sp>
        <p:nvSpPr>
          <p:cNvPr id="34" name="TextBox 33">
            <a:extLst>
              <a:ext uri="{FF2B5EF4-FFF2-40B4-BE49-F238E27FC236}">
                <a16:creationId xmlns:a16="http://schemas.microsoft.com/office/drawing/2014/main" id="{D5ED59DF-B258-345D-875A-49E9837C7C71}"/>
              </a:ext>
            </a:extLst>
          </p:cNvPr>
          <p:cNvSpPr txBox="1"/>
          <p:nvPr/>
        </p:nvSpPr>
        <p:spPr>
          <a:xfrm>
            <a:off x="2396261" y="4437859"/>
            <a:ext cx="394660" cy="461665"/>
          </a:xfrm>
          <a:prstGeom prst="rect">
            <a:avLst/>
          </a:prstGeom>
          <a:noFill/>
        </p:spPr>
        <p:txBody>
          <a:bodyPr wrap="none" rtlCol="0">
            <a:spAutoFit/>
          </a:bodyPr>
          <a:lstStyle/>
          <a:p>
            <a:r>
              <a:rPr lang="en-GB" sz="2400" dirty="0">
                <a:latin typeface="Century Gothic" panose="020B0502020202020204" pitchFamily="34" charset="0"/>
              </a:rPr>
              <a:t>H</a:t>
            </a:r>
          </a:p>
        </p:txBody>
      </p:sp>
      <p:cxnSp>
        <p:nvCxnSpPr>
          <p:cNvPr id="35" name="Straight Connector 34">
            <a:extLst>
              <a:ext uri="{FF2B5EF4-FFF2-40B4-BE49-F238E27FC236}">
                <a16:creationId xmlns:a16="http://schemas.microsoft.com/office/drawing/2014/main" id="{CED6F7D4-7E4B-DC24-2AC4-74FE1576C71F}"/>
              </a:ext>
            </a:extLst>
          </p:cNvPr>
          <p:cNvCxnSpPr/>
          <p:nvPr/>
        </p:nvCxnSpPr>
        <p:spPr>
          <a:xfrm>
            <a:off x="3321549" y="4895059"/>
            <a:ext cx="0" cy="250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F46B60C2-C1BB-E8F2-152F-C193E141401F}"/>
              </a:ext>
            </a:extLst>
          </p:cNvPr>
          <p:cNvCxnSpPr/>
          <p:nvPr/>
        </p:nvCxnSpPr>
        <p:spPr>
          <a:xfrm>
            <a:off x="3365092" y="5537316"/>
            <a:ext cx="0" cy="250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5395AFBE-1E7E-30E5-E0BB-10CEF6FB81C0}"/>
              </a:ext>
            </a:extLst>
          </p:cNvPr>
          <p:cNvSpPr txBox="1"/>
          <p:nvPr/>
        </p:nvSpPr>
        <p:spPr>
          <a:xfrm>
            <a:off x="3158263" y="5755030"/>
            <a:ext cx="394660" cy="461665"/>
          </a:xfrm>
          <a:prstGeom prst="rect">
            <a:avLst/>
          </a:prstGeom>
          <a:noFill/>
        </p:spPr>
        <p:txBody>
          <a:bodyPr wrap="none" rtlCol="0">
            <a:spAutoFit/>
          </a:bodyPr>
          <a:lstStyle/>
          <a:p>
            <a:r>
              <a:rPr lang="en-GB" sz="2400" dirty="0">
                <a:latin typeface="Century Gothic" panose="020B0502020202020204" pitchFamily="34" charset="0"/>
              </a:rPr>
              <a:t>H</a:t>
            </a:r>
          </a:p>
        </p:txBody>
      </p:sp>
      <p:cxnSp>
        <p:nvCxnSpPr>
          <p:cNvPr id="38" name="Straight Connector 37">
            <a:extLst>
              <a:ext uri="{FF2B5EF4-FFF2-40B4-BE49-F238E27FC236}">
                <a16:creationId xmlns:a16="http://schemas.microsoft.com/office/drawing/2014/main" id="{9DEB5707-9EE1-FAA4-CA55-0390607F80E8}"/>
              </a:ext>
            </a:extLst>
          </p:cNvPr>
          <p:cNvCxnSpPr>
            <a:cxnSpLocks/>
          </p:cNvCxnSpPr>
          <p:nvPr/>
        </p:nvCxnSpPr>
        <p:spPr>
          <a:xfrm flipH="1">
            <a:off x="2842577" y="5341373"/>
            <a:ext cx="29391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F72246BF-198B-19BC-8D92-143D994C6B31}"/>
              </a:ext>
            </a:extLst>
          </p:cNvPr>
          <p:cNvSpPr txBox="1"/>
          <p:nvPr/>
        </p:nvSpPr>
        <p:spPr>
          <a:xfrm>
            <a:off x="3158262" y="5101887"/>
            <a:ext cx="434734" cy="461665"/>
          </a:xfrm>
          <a:prstGeom prst="rect">
            <a:avLst/>
          </a:prstGeom>
          <a:noFill/>
        </p:spPr>
        <p:txBody>
          <a:bodyPr wrap="none" rtlCol="0">
            <a:spAutoFit/>
          </a:bodyPr>
          <a:lstStyle/>
          <a:p>
            <a:r>
              <a:rPr lang="en-GB" sz="2400" dirty="0">
                <a:latin typeface="Century Gothic" panose="020B0502020202020204" pitchFamily="34" charset="0"/>
              </a:rPr>
              <a:t>C</a:t>
            </a:r>
          </a:p>
        </p:txBody>
      </p:sp>
      <p:sp>
        <p:nvSpPr>
          <p:cNvPr id="40" name="TextBox 39">
            <a:extLst>
              <a:ext uri="{FF2B5EF4-FFF2-40B4-BE49-F238E27FC236}">
                <a16:creationId xmlns:a16="http://schemas.microsoft.com/office/drawing/2014/main" id="{F96CC905-0CDF-149B-62F3-B312C8A357D7}"/>
              </a:ext>
            </a:extLst>
          </p:cNvPr>
          <p:cNvSpPr txBox="1"/>
          <p:nvPr/>
        </p:nvSpPr>
        <p:spPr>
          <a:xfrm>
            <a:off x="3169147" y="4448745"/>
            <a:ext cx="394660" cy="461665"/>
          </a:xfrm>
          <a:prstGeom prst="rect">
            <a:avLst/>
          </a:prstGeom>
          <a:noFill/>
        </p:spPr>
        <p:txBody>
          <a:bodyPr wrap="none" rtlCol="0">
            <a:spAutoFit/>
          </a:bodyPr>
          <a:lstStyle/>
          <a:p>
            <a:r>
              <a:rPr lang="en-GB" sz="2400" dirty="0">
                <a:latin typeface="Century Gothic" panose="020B0502020202020204" pitchFamily="34" charset="0"/>
              </a:rPr>
              <a:t>H</a:t>
            </a:r>
          </a:p>
        </p:txBody>
      </p:sp>
      <p:cxnSp>
        <p:nvCxnSpPr>
          <p:cNvPr id="41" name="Straight Connector 40">
            <a:extLst>
              <a:ext uri="{FF2B5EF4-FFF2-40B4-BE49-F238E27FC236}">
                <a16:creationId xmlns:a16="http://schemas.microsoft.com/office/drawing/2014/main" id="{7B6277E6-E20E-C10D-CCB7-04FB873268F3}"/>
              </a:ext>
            </a:extLst>
          </p:cNvPr>
          <p:cNvCxnSpPr>
            <a:cxnSpLocks/>
          </p:cNvCxnSpPr>
          <p:nvPr/>
        </p:nvCxnSpPr>
        <p:spPr>
          <a:xfrm flipH="1">
            <a:off x="1351234" y="5286945"/>
            <a:ext cx="29391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CED5C115-AE1B-9136-60C6-03D717933CC1}"/>
              </a:ext>
            </a:extLst>
          </p:cNvPr>
          <p:cNvCxnSpPr>
            <a:cxnSpLocks/>
          </p:cNvCxnSpPr>
          <p:nvPr/>
        </p:nvCxnSpPr>
        <p:spPr>
          <a:xfrm flipH="1">
            <a:off x="3539262" y="5352259"/>
            <a:ext cx="29391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920E1F33-2826-7910-9573-639B15BCB2B2}"/>
              </a:ext>
            </a:extLst>
          </p:cNvPr>
          <p:cNvSpPr txBox="1"/>
          <p:nvPr/>
        </p:nvSpPr>
        <p:spPr>
          <a:xfrm>
            <a:off x="3822291" y="5134544"/>
            <a:ext cx="394660" cy="461665"/>
          </a:xfrm>
          <a:prstGeom prst="rect">
            <a:avLst/>
          </a:prstGeom>
          <a:noFill/>
        </p:spPr>
        <p:txBody>
          <a:bodyPr wrap="none" rtlCol="0">
            <a:spAutoFit/>
          </a:bodyPr>
          <a:lstStyle/>
          <a:p>
            <a:r>
              <a:rPr lang="en-GB" sz="2400" dirty="0">
                <a:latin typeface="Century Gothic" panose="020B0502020202020204" pitchFamily="34" charset="0"/>
              </a:rPr>
              <a:t>H</a:t>
            </a:r>
          </a:p>
        </p:txBody>
      </p:sp>
      <p:sp>
        <p:nvSpPr>
          <p:cNvPr id="44" name="TextBox 43">
            <a:extLst>
              <a:ext uri="{FF2B5EF4-FFF2-40B4-BE49-F238E27FC236}">
                <a16:creationId xmlns:a16="http://schemas.microsoft.com/office/drawing/2014/main" id="{116754D9-DA94-96F5-1B6C-07DC2ED21C3C}"/>
              </a:ext>
            </a:extLst>
          </p:cNvPr>
          <p:cNvSpPr txBox="1"/>
          <p:nvPr/>
        </p:nvSpPr>
        <p:spPr>
          <a:xfrm>
            <a:off x="992006" y="5058344"/>
            <a:ext cx="394660" cy="461665"/>
          </a:xfrm>
          <a:prstGeom prst="rect">
            <a:avLst/>
          </a:prstGeom>
          <a:noFill/>
        </p:spPr>
        <p:txBody>
          <a:bodyPr wrap="none" rtlCol="0">
            <a:spAutoFit/>
          </a:bodyPr>
          <a:lstStyle/>
          <a:p>
            <a:r>
              <a:rPr lang="en-GB" sz="2400" dirty="0">
                <a:latin typeface="Century Gothic" panose="020B0502020202020204" pitchFamily="34" charset="0"/>
              </a:rPr>
              <a:t>H</a:t>
            </a:r>
          </a:p>
        </p:txBody>
      </p:sp>
      <p:cxnSp>
        <p:nvCxnSpPr>
          <p:cNvPr id="45" name="Straight Connector 44">
            <a:extLst>
              <a:ext uri="{FF2B5EF4-FFF2-40B4-BE49-F238E27FC236}">
                <a16:creationId xmlns:a16="http://schemas.microsoft.com/office/drawing/2014/main" id="{A7F8AAFC-304E-A0AA-92BE-351175D80EE4}"/>
              </a:ext>
            </a:extLst>
          </p:cNvPr>
          <p:cNvCxnSpPr/>
          <p:nvPr/>
        </p:nvCxnSpPr>
        <p:spPr>
          <a:xfrm>
            <a:off x="6776534" y="4863454"/>
            <a:ext cx="0" cy="250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AFBC1D4E-564D-470F-0688-F6D63F7F029E}"/>
              </a:ext>
            </a:extLst>
          </p:cNvPr>
          <p:cNvCxnSpPr/>
          <p:nvPr/>
        </p:nvCxnSpPr>
        <p:spPr>
          <a:xfrm>
            <a:off x="7538534" y="4874340"/>
            <a:ext cx="0" cy="250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05D7485E-CA30-280A-AA74-92162B301C1A}"/>
              </a:ext>
            </a:extLst>
          </p:cNvPr>
          <p:cNvCxnSpPr/>
          <p:nvPr/>
        </p:nvCxnSpPr>
        <p:spPr>
          <a:xfrm>
            <a:off x="6820077" y="5505711"/>
            <a:ext cx="0" cy="250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EE19EE76-90C5-37FA-3A5F-24AA9596428F}"/>
              </a:ext>
            </a:extLst>
          </p:cNvPr>
          <p:cNvCxnSpPr/>
          <p:nvPr/>
        </p:nvCxnSpPr>
        <p:spPr>
          <a:xfrm>
            <a:off x="7582077" y="5516597"/>
            <a:ext cx="0" cy="250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535292E9-6497-24F0-46C7-D2DF0E8F4189}"/>
              </a:ext>
            </a:extLst>
          </p:cNvPr>
          <p:cNvSpPr txBox="1"/>
          <p:nvPr/>
        </p:nvSpPr>
        <p:spPr>
          <a:xfrm>
            <a:off x="6591475" y="4428026"/>
            <a:ext cx="394660" cy="461665"/>
          </a:xfrm>
          <a:prstGeom prst="rect">
            <a:avLst/>
          </a:prstGeom>
          <a:noFill/>
        </p:spPr>
        <p:txBody>
          <a:bodyPr wrap="none" rtlCol="0">
            <a:spAutoFit/>
          </a:bodyPr>
          <a:lstStyle/>
          <a:p>
            <a:r>
              <a:rPr lang="en-GB" sz="2400" dirty="0">
                <a:latin typeface="Century Gothic" panose="020B0502020202020204" pitchFamily="34" charset="0"/>
              </a:rPr>
              <a:t>H</a:t>
            </a:r>
          </a:p>
        </p:txBody>
      </p:sp>
      <p:sp>
        <p:nvSpPr>
          <p:cNvPr id="50" name="TextBox 49">
            <a:extLst>
              <a:ext uri="{FF2B5EF4-FFF2-40B4-BE49-F238E27FC236}">
                <a16:creationId xmlns:a16="http://schemas.microsoft.com/office/drawing/2014/main" id="{FEE58B01-9872-65E6-D4CA-D3035DF6199B}"/>
              </a:ext>
            </a:extLst>
          </p:cNvPr>
          <p:cNvSpPr txBox="1"/>
          <p:nvPr/>
        </p:nvSpPr>
        <p:spPr>
          <a:xfrm>
            <a:off x="6624133" y="5734311"/>
            <a:ext cx="394660" cy="461665"/>
          </a:xfrm>
          <a:prstGeom prst="rect">
            <a:avLst/>
          </a:prstGeom>
          <a:noFill/>
        </p:spPr>
        <p:txBody>
          <a:bodyPr wrap="none" rtlCol="0">
            <a:spAutoFit/>
          </a:bodyPr>
          <a:lstStyle/>
          <a:p>
            <a:r>
              <a:rPr lang="en-GB" sz="2400" dirty="0">
                <a:latin typeface="Century Gothic" panose="020B0502020202020204" pitchFamily="34" charset="0"/>
              </a:rPr>
              <a:t>H</a:t>
            </a:r>
          </a:p>
        </p:txBody>
      </p:sp>
      <p:sp>
        <p:nvSpPr>
          <p:cNvPr id="51" name="TextBox 50">
            <a:extLst>
              <a:ext uri="{FF2B5EF4-FFF2-40B4-BE49-F238E27FC236}">
                <a16:creationId xmlns:a16="http://schemas.microsoft.com/office/drawing/2014/main" id="{9AEA5D94-710D-BEB7-2D2A-E611982E50BC}"/>
              </a:ext>
            </a:extLst>
          </p:cNvPr>
          <p:cNvSpPr txBox="1"/>
          <p:nvPr/>
        </p:nvSpPr>
        <p:spPr>
          <a:xfrm>
            <a:off x="7375248" y="5734311"/>
            <a:ext cx="394660" cy="461665"/>
          </a:xfrm>
          <a:prstGeom prst="rect">
            <a:avLst/>
          </a:prstGeom>
          <a:noFill/>
        </p:spPr>
        <p:txBody>
          <a:bodyPr wrap="none" rtlCol="0">
            <a:spAutoFit/>
          </a:bodyPr>
          <a:lstStyle/>
          <a:p>
            <a:r>
              <a:rPr lang="en-GB" sz="2400" dirty="0">
                <a:latin typeface="Century Gothic" panose="020B0502020202020204" pitchFamily="34" charset="0"/>
              </a:rPr>
              <a:t>H</a:t>
            </a:r>
          </a:p>
        </p:txBody>
      </p:sp>
      <p:cxnSp>
        <p:nvCxnSpPr>
          <p:cNvPr id="52" name="Straight Connector 51">
            <a:extLst>
              <a:ext uri="{FF2B5EF4-FFF2-40B4-BE49-F238E27FC236}">
                <a16:creationId xmlns:a16="http://schemas.microsoft.com/office/drawing/2014/main" id="{CE8DFBD9-924E-F2CD-4E0D-4CEC7A6E1F98}"/>
              </a:ext>
            </a:extLst>
          </p:cNvPr>
          <p:cNvCxnSpPr>
            <a:cxnSpLocks/>
          </p:cNvCxnSpPr>
          <p:nvPr/>
        </p:nvCxnSpPr>
        <p:spPr>
          <a:xfrm flipH="1">
            <a:off x="7059562" y="5320654"/>
            <a:ext cx="29391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7BC315CE-EA3A-E81B-14D1-B77B2529BD62}"/>
              </a:ext>
            </a:extLst>
          </p:cNvPr>
          <p:cNvSpPr txBox="1"/>
          <p:nvPr/>
        </p:nvSpPr>
        <p:spPr>
          <a:xfrm>
            <a:off x="6602361" y="5070282"/>
            <a:ext cx="434734" cy="461665"/>
          </a:xfrm>
          <a:prstGeom prst="rect">
            <a:avLst/>
          </a:prstGeom>
          <a:noFill/>
        </p:spPr>
        <p:txBody>
          <a:bodyPr wrap="none" rtlCol="0">
            <a:spAutoFit/>
          </a:bodyPr>
          <a:lstStyle/>
          <a:p>
            <a:r>
              <a:rPr lang="en-GB" sz="2400" dirty="0">
                <a:latin typeface="Century Gothic" panose="020B0502020202020204" pitchFamily="34" charset="0"/>
              </a:rPr>
              <a:t>C</a:t>
            </a:r>
          </a:p>
        </p:txBody>
      </p:sp>
      <p:sp>
        <p:nvSpPr>
          <p:cNvPr id="54" name="TextBox 53">
            <a:extLst>
              <a:ext uri="{FF2B5EF4-FFF2-40B4-BE49-F238E27FC236}">
                <a16:creationId xmlns:a16="http://schemas.microsoft.com/office/drawing/2014/main" id="{8322EAA3-EC62-F519-507B-90E806166C4F}"/>
              </a:ext>
            </a:extLst>
          </p:cNvPr>
          <p:cNvSpPr txBox="1"/>
          <p:nvPr/>
        </p:nvSpPr>
        <p:spPr>
          <a:xfrm>
            <a:off x="7375247" y="5081168"/>
            <a:ext cx="434734" cy="461665"/>
          </a:xfrm>
          <a:prstGeom prst="rect">
            <a:avLst/>
          </a:prstGeom>
          <a:noFill/>
        </p:spPr>
        <p:txBody>
          <a:bodyPr wrap="none" rtlCol="0">
            <a:spAutoFit/>
          </a:bodyPr>
          <a:lstStyle/>
          <a:p>
            <a:r>
              <a:rPr lang="en-GB" sz="2400" dirty="0">
                <a:latin typeface="Century Gothic" panose="020B0502020202020204" pitchFamily="34" charset="0"/>
              </a:rPr>
              <a:t>C</a:t>
            </a:r>
          </a:p>
        </p:txBody>
      </p:sp>
      <p:sp>
        <p:nvSpPr>
          <p:cNvPr id="55" name="TextBox 54">
            <a:extLst>
              <a:ext uri="{FF2B5EF4-FFF2-40B4-BE49-F238E27FC236}">
                <a16:creationId xmlns:a16="http://schemas.microsoft.com/office/drawing/2014/main" id="{B7E0CE96-FD35-64DA-9783-4459052D9916}"/>
              </a:ext>
            </a:extLst>
          </p:cNvPr>
          <p:cNvSpPr txBox="1"/>
          <p:nvPr/>
        </p:nvSpPr>
        <p:spPr>
          <a:xfrm>
            <a:off x="7386132" y="4428026"/>
            <a:ext cx="394660" cy="461665"/>
          </a:xfrm>
          <a:prstGeom prst="rect">
            <a:avLst/>
          </a:prstGeom>
          <a:noFill/>
        </p:spPr>
        <p:txBody>
          <a:bodyPr wrap="none" rtlCol="0">
            <a:spAutoFit/>
          </a:bodyPr>
          <a:lstStyle/>
          <a:p>
            <a:r>
              <a:rPr lang="en-GB" sz="2400" dirty="0">
                <a:latin typeface="Century Gothic" panose="020B0502020202020204" pitchFamily="34" charset="0"/>
              </a:rPr>
              <a:t>H</a:t>
            </a:r>
          </a:p>
        </p:txBody>
      </p:sp>
      <p:cxnSp>
        <p:nvCxnSpPr>
          <p:cNvPr id="56" name="Straight Connector 55">
            <a:extLst>
              <a:ext uri="{FF2B5EF4-FFF2-40B4-BE49-F238E27FC236}">
                <a16:creationId xmlns:a16="http://schemas.microsoft.com/office/drawing/2014/main" id="{7F30F402-8965-F9C8-B9F9-2454B335F173}"/>
              </a:ext>
            </a:extLst>
          </p:cNvPr>
          <p:cNvCxnSpPr/>
          <p:nvPr/>
        </p:nvCxnSpPr>
        <p:spPr>
          <a:xfrm>
            <a:off x="8311420" y="4885226"/>
            <a:ext cx="0" cy="250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5F6FAFB1-83A1-7E35-A927-4B2E232F7A23}"/>
              </a:ext>
            </a:extLst>
          </p:cNvPr>
          <p:cNvCxnSpPr/>
          <p:nvPr/>
        </p:nvCxnSpPr>
        <p:spPr>
          <a:xfrm>
            <a:off x="8354963" y="5527483"/>
            <a:ext cx="0" cy="250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A742166A-9656-9526-66E4-9A422513DC45}"/>
              </a:ext>
            </a:extLst>
          </p:cNvPr>
          <p:cNvSpPr txBox="1"/>
          <p:nvPr/>
        </p:nvSpPr>
        <p:spPr>
          <a:xfrm>
            <a:off x="8148134" y="5745197"/>
            <a:ext cx="394660" cy="461665"/>
          </a:xfrm>
          <a:prstGeom prst="rect">
            <a:avLst/>
          </a:prstGeom>
          <a:noFill/>
        </p:spPr>
        <p:txBody>
          <a:bodyPr wrap="none" rtlCol="0">
            <a:spAutoFit/>
          </a:bodyPr>
          <a:lstStyle/>
          <a:p>
            <a:r>
              <a:rPr lang="en-GB" sz="2400" dirty="0">
                <a:latin typeface="Century Gothic" panose="020B0502020202020204" pitchFamily="34" charset="0"/>
              </a:rPr>
              <a:t>H</a:t>
            </a:r>
          </a:p>
        </p:txBody>
      </p:sp>
      <p:cxnSp>
        <p:nvCxnSpPr>
          <p:cNvPr id="59" name="Straight Connector 58">
            <a:extLst>
              <a:ext uri="{FF2B5EF4-FFF2-40B4-BE49-F238E27FC236}">
                <a16:creationId xmlns:a16="http://schemas.microsoft.com/office/drawing/2014/main" id="{844AD9BC-144F-8FF8-C891-C656EEF52619}"/>
              </a:ext>
            </a:extLst>
          </p:cNvPr>
          <p:cNvCxnSpPr>
            <a:cxnSpLocks/>
          </p:cNvCxnSpPr>
          <p:nvPr/>
        </p:nvCxnSpPr>
        <p:spPr>
          <a:xfrm flipH="1">
            <a:off x="7832448" y="5331540"/>
            <a:ext cx="29391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67EB1864-B995-75F3-3662-B1EC5BEDAC08}"/>
              </a:ext>
            </a:extLst>
          </p:cNvPr>
          <p:cNvSpPr txBox="1"/>
          <p:nvPr/>
        </p:nvSpPr>
        <p:spPr>
          <a:xfrm>
            <a:off x="8148133" y="5092054"/>
            <a:ext cx="434734" cy="461665"/>
          </a:xfrm>
          <a:prstGeom prst="rect">
            <a:avLst/>
          </a:prstGeom>
          <a:noFill/>
        </p:spPr>
        <p:txBody>
          <a:bodyPr wrap="none" rtlCol="0">
            <a:spAutoFit/>
          </a:bodyPr>
          <a:lstStyle/>
          <a:p>
            <a:r>
              <a:rPr lang="en-GB" sz="2400" dirty="0">
                <a:latin typeface="Century Gothic" panose="020B0502020202020204" pitchFamily="34" charset="0"/>
              </a:rPr>
              <a:t>C</a:t>
            </a:r>
          </a:p>
        </p:txBody>
      </p:sp>
      <p:sp>
        <p:nvSpPr>
          <p:cNvPr id="61" name="TextBox 60">
            <a:extLst>
              <a:ext uri="{FF2B5EF4-FFF2-40B4-BE49-F238E27FC236}">
                <a16:creationId xmlns:a16="http://schemas.microsoft.com/office/drawing/2014/main" id="{D38877F5-49B0-6371-3860-AFA081C20612}"/>
              </a:ext>
            </a:extLst>
          </p:cNvPr>
          <p:cNvSpPr txBox="1"/>
          <p:nvPr/>
        </p:nvSpPr>
        <p:spPr>
          <a:xfrm>
            <a:off x="8159018" y="4438912"/>
            <a:ext cx="394660" cy="461665"/>
          </a:xfrm>
          <a:prstGeom prst="rect">
            <a:avLst/>
          </a:prstGeom>
          <a:noFill/>
        </p:spPr>
        <p:txBody>
          <a:bodyPr wrap="none" rtlCol="0">
            <a:spAutoFit/>
          </a:bodyPr>
          <a:lstStyle/>
          <a:p>
            <a:r>
              <a:rPr lang="en-GB" sz="2400" dirty="0">
                <a:latin typeface="Century Gothic" panose="020B0502020202020204" pitchFamily="34" charset="0"/>
              </a:rPr>
              <a:t>H</a:t>
            </a:r>
          </a:p>
        </p:txBody>
      </p:sp>
      <p:cxnSp>
        <p:nvCxnSpPr>
          <p:cNvPr id="62" name="Straight Connector 61">
            <a:extLst>
              <a:ext uri="{FF2B5EF4-FFF2-40B4-BE49-F238E27FC236}">
                <a16:creationId xmlns:a16="http://schemas.microsoft.com/office/drawing/2014/main" id="{D22E4DD0-8992-504F-8CEF-4393A08102BA}"/>
              </a:ext>
            </a:extLst>
          </p:cNvPr>
          <p:cNvCxnSpPr>
            <a:cxnSpLocks/>
          </p:cNvCxnSpPr>
          <p:nvPr/>
        </p:nvCxnSpPr>
        <p:spPr>
          <a:xfrm flipH="1">
            <a:off x="6341105" y="5277112"/>
            <a:ext cx="29391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A26D61BA-DD8D-29AB-05F5-4E6FAC4F721C}"/>
              </a:ext>
            </a:extLst>
          </p:cNvPr>
          <p:cNvCxnSpPr>
            <a:cxnSpLocks/>
          </p:cNvCxnSpPr>
          <p:nvPr/>
        </p:nvCxnSpPr>
        <p:spPr>
          <a:xfrm flipH="1">
            <a:off x="8529133" y="5342426"/>
            <a:ext cx="29391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94B40BC5-BDA8-B27B-FC07-002644BB6A3C}"/>
              </a:ext>
            </a:extLst>
          </p:cNvPr>
          <p:cNvSpPr txBox="1"/>
          <p:nvPr/>
        </p:nvSpPr>
        <p:spPr>
          <a:xfrm>
            <a:off x="5981877" y="5048511"/>
            <a:ext cx="394660" cy="461665"/>
          </a:xfrm>
          <a:prstGeom prst="rect">
            <a:avLst/>
          </a:prstGeom>
          <a:noFill/>
        </p:spPr>
        <p:txBody>
          <a:bodyPr wrap="none" rtlCol="0">
            <a:spAutoFit/>
          </a:bodyPr>
          <a:lstStyle/>
          <a:p>
            <a:r>
              <a:rPr lang="en-GB" sz="2400" dirty="0">
                <a:latin typeface="Century Gothic" panose="020B0502020202020204" pitchFamily="34" charset="0"/>
              </a:rPr>
              <a:t>H</a:t>
            </a:r>
          </a:p>
        </p:txBody>
      </p:sp>
      <p:cxnSp>
        <p:nvCxnSpPr>
          <p:cNvPr id="67" name="Straight Connector 66">
            <a:extLst>
              <a:ext uri="{FF2B5EF4-FFF2-40B4-BE49-F238E27FC236}">
                <a16:creationId xmlns:a16="http://schemas.microsoft.com/office/drawing/2014/main" id="{DB48D075-C81B-40F8-2011-B47E93D27FA4}"/>
              </a:ext>
            </a:extLst>
          </p:cNvPr>
          <p:cNvCxnSpPr/>
          <p:nvPr/>
        </p:nvCxnSpPr>
        <p:spPr>
          <a:xfrm>
            <a:off x="2391347" y="2042650"/>
            <a:ext cx="0" cy="250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2CBCCE02-9632-1397-5B2E-F0C050CD3392}"/>
              </a:ext>
            </a:extLst>
          </p:cNvPr>
          <p:cNvCxnSpPr/>
          <p:nvPr/>
        </p:nvCxnSpPr>
        <p:spPr>
          <a:xfrm>
            <a:off x="2434890" y="2684907"/>
            <a:ext cx="0" cy="250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789198F5-8CE1-48DC-9751-08AAFECA020B}"/>
              </a:ext>
            </a:extLst>
          </p:cNvPr>
          <p:cNvSpPr txBox="1"/>
          <p:nvPr/>
        </p:nvSpPr>
        <p:spPr>
          <a:xfrm>
            <a:off x="2228061" y="2902621"/>
            <a:ext cx="394660" cy="461665"/>
          </a:xfrm>
          <a:prstGeom prst="rect">
            <a:avLst/>
          </a:prstGeom>
          <a:noFill/>
        </p:spPr>
        <p:txBody>
          <a:bodyPr wrap="none" rtlCol="0">
            <a:spAutoFit/>
          </a:bodyPr>
          <a:lstStyle/>
          <a:p>
            <a:r>
              <a:rPr lang="en-GB" sz="2400" dirty="0">
                <a:latin typeface="Century Gothic" panose="020B0502020202020204" pitchFamily="34" charset="0"/>
              </a:rPr>
              <a:t>H</a:t>
            </a:r>
          </a:p>
        </p:txBody>
      </p:sp>
      <p:sp>
        <p:nvSpPr>
          <p:cNvPr id="75" name="TextBox 74">
            <a:extLst>
              <a:ext uri="{FF2B5EF4-FFF2-40B4-BE49-F238E27FC236}">
                <a16:creationId xmlns:a16="http://schemas.microsoft.com/office/drawing/2014/main" id="{720AA717-D6CA-6D5D-B6AF-0CE85DE1BE3C}"/>
              </a:ext>
            </a:extLst>
          </p:cNvPr>
          <p:cNvSpPr txBox="1"/>
          <p:nvPr/>
        </p:nvSpPr>
        <p:spPr>
          <a:xfrm>
            <a:off x="2213312" y="2278974"/>
            <a:ext cx="434734" cy="461665"/>
          </a:xfrm>
          <a:prstGeom prst="rect">
            <a:avLst/>
          </a:prstGeom>
          <a:noFill/>
        </p:spPr>
        <p:txBody>
          <a:bodyPr wrap="none" rtlCol="0">
            <a:spAutoFit/>
          </a:bodyPr>
          <a:lstStyle/>
          <a:p>
            <a:r>
              <a:rPr lang="en-GB" sz="2400" dirty="0">
                <a:latin typeface="Century Gothic" panose="020B0502020202020204" pitchFamily="34" charset="0"/>
              </a:rPr>
              <a:t>C</a:t>
            </a:r>
          </a:p>
        </p:txBody>
      </p:sp>
      <p:sp>
        <p:nvSpPr>
          <p:cNvPr id="76" name="TextBox 75">
            <a:extLst>
              <a:ext uri="{FF2B5EF4-FFF2-40B4-BE49-F238E27FC236}">
                <a16:creationId xmlns:a16="http://schemas.microsoft.com/office/drawing/2014/main" id="{F9B5186D-0435-19F1-2F54-2F00D9908955}"/>
              </a:ext>
            </a:extLst>
          </p:cNvPr>
          <p:cNvSpPr txBox="1"/>
          <p:nvPr/>
        </p:nvSpPr>
        <p:spPr>
          <a:xfrm>
            <a:off x="2238945" y="1596336"/>
            <a:ext cx="394660" cy="461665"/>
          </a:xfrm>
          <a:prstGeom prst="rect">
            <a:avLst/>
          </a:prstGeom>
          <a:noFill/>
        </p:spPr>
        <p:txBody>
          <a:bodyPr wrap="none" rtlCol="0">
            <a:spAutoFit/>
          </a:bodyPr>
          <a:lstStyle/>
          <a:p>
            <a:r>
              <a:rPr lang="en-GB" sz="2400" dirty="0">
                <a:latin typeface="Century Gothic" panose="020B0502020202020204" pitchFamily="34" charset="0"/>
              </a:rPr>
              <a:t>H</a:t>
            </a:r>
          </a:p>
        </p:txBody>
      </p:sp>
      <p:cxnSp>
        <p:nvCxnSpPr>
          <p:cNvPr id="80" name="Straight Connector 79">
            <a:extLst>
              <a:ext uri="{FF2B5EF4-FFF2-40B4-BE49-F238E27FC236}">
                <a16:creationId xmlns:a16="http://schemas.microsoft.com/office/drawing/2014/main" id="{52861C5F-CA2D-631C-E023-736C245B8D8E}"/>
              </a:ext>
            </a:extLst>
          </p:cNvPr>
          <p:cNvCxnSpPr>
            <a:cxnSpLocks/>
          </p:cNvCxnSpPr>
          <p:nvPr/>
        </p:nvCxnSpPr>
        <p:spPr>
          <a:xfrm flipH="1">
            <a:off x="2685261" y="2499850"/>
            <a:ext cx="29391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5346980A-C63F-BF5B-65F1-FC9B0587EB7C}"/>
              </a:ext>
            </a:extLst>
          </p:cNvPr>
          <p:cNvCxnSpPr>
            <a:cxnSpLocks/>
          </p:cNvCxnSpPr>
          <p:nvPr/>
        </p:nvCxnSpPr>
        <p:spPr>
          <a:xfrm flipH="1">
            <a:off x="1901840" y="2489666"/>
            <a:ext cx="29391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5" name="TextBox 84">
            <a:extLst>
              <a:ext uri="{FF2B5EF4-FFF2-40B4-BE49-F238E27FC236}">
                <a16:creationId xmlns:a16="http://schemas.microsoft.com/office/drawing/2014/main" id="{59C07ECE-9292-B8F1-4BD6-E498F6239838}"/>
              </a:ext>
            </a:extLst>
          </p:cNvPr>
          <p:cNvSpPr txBox="1"/>
          <p:nvPr/>
        </p:nvSpPr>
        <p:spPr>
          <a:xfrm>
            <a:off x="3001297" y="2263524"/>
            <a:ext cx="394660" cy="461665"/>
          </a:xfrm>
          <a:prstGeom prst="rect">
            <a:avLst/>
          </a:prstGeom>
          <a:noFill/>
        </p:spPr>
        <p:txBody>
          <a:bodyPr wrap="none" rtlCol="0">
            <a:spAutoFit/>
          </a:bodyPr>
          <a:lstStyle/>
          <a:p>
            <a:r>
              <a:rPr lang="en-GB" sz="2400" dirty="0">
                <a:latin typeface="Century Gothic" panose="020B0502020202020204" pitchFamily="34" charset="0"/>
              </a:rPr>
              <a:t>H</a:t>
            </a:r>
          </a:p>
        </p:txBody>
      </p:sp>
      <p:sp>
        <p:nvSpPr>
          <p:cNvPr id="86" name="TextBox 85">
            <a:extLst>
              <a:ext uri="{FF2B5EF4-FFF2-40B4-BE49-F238E27FC236}">
                <a16:creationId xmlns:a16="http://schemas.microsoft.com/office/drawing/2014/main" id="{AAFE2B9B-7AEA-C7E3-696C-418520386BE8}"/>
              </a:ext>
            </a:extLst>
          </p:cNvPr>
          <p:cNvSpPr txBox="1"/>
          <p:nvPr/>
        </p:nvSpPr>
        <p:spPr>
          <a:xfrm>
            <a:off x="1542612" y="2261065"/>
            <a:ext cx="394660" cy="461665"/>
          </a:xfrm>
          <a:prstGeom prst="rect">
            <a:avLst/>
          </a:prstGeom>
          <a:noFill/>
        </p:spPr>
        <p:txBody>
          <a:bodyPr wrap="none" rtlCol="0">
            <a:spAutoFit/>
          </a:bodyPr>
          <a:lstStyle/>
          <a:p>
            <a:r>
              <a:rPr lang="en-GB" sz="2400" dirty="0">
                <a:latin typeface="Century Gothic" panose="020B0502020202020204" pitchFamily="34" charset="0"/>
              </a:rPr>
              <a:t>H</a:t>
            </a:r>
          </a:p>
        </p:txBody>
      </p:sp>
      <p:cxnSp>
        <p:nvCxnSpPr>
          <p:cNvPr id="88" name="Straight Connector 87">
            <a:extLst>
              <a:ext uri="{FF2B5EF4-FFF2-40B4-BE49-F238E27FC236}">
                <a16:creationId xmlns:a16="http://schemas.microsoft.com/office/drawing/2014/main" id="{B18E523B-DDC6-3A2F-96E4-D87E83296BAD}"/>
              </a:ext>
            </a:extLst>
          </p:cNvPr>
          <p:cNvCxnSpPr/>
          <p:nvPr/>
        </p:nvCxnSpPr>
        <p:spPr>
          <a:xfrm>
            <a:off x="9034091" y="4899974"/>
            <a:ext cx="0" cy="250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F461E7F9-3DEE-6633-6607-1D87876EB40E}"/>
              </a:ext>
            </a:extLst>
          </p:cNvPr>
          <p:cNvCxnSpPr/>
          <p:nvPr/>
        </p:nvCxnSpPr>
        <p:spPr>
          <a:xfrm>
            <a:off x="9077634" y="5542231"/>
            <a:ext cx="0" cy="250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90" name="TextBox 89">
            <a:extLst>
              <a:ext uri="{FF2B5EF4-FFF2-40B4-BE49-F238E27FC236}">
                <a16:creationId xmlns:a16="http://schemas.microsoft.com/office/drawing/2014/main" id="{6EDA9BAE-CC3B-B070-0D98-4A9FFFDC963C}"/>
              </a:ext>
            </a:extLst>
          </p:cNvPr>
          <p:cNvSpPr txBox="1"/>
          <p:nvPr/>
        </p:nvSpPr>
        <p:spPr>
          <a:xfrm>
            <a:off x="8870805" y="5759945"/>
            <a:ext cx="394660" cy="461665"/>
          </a:xfrm>
          <a:prstGeom prst="rect">
            <a:avLst/>
          </a:prstGeom>
          <a:noFill/>
        </p:spPr>
        <p:txBody>
          <a:bodyPr wrap="none" rtlCol="0">
            <a:spAutoFit/>
          </a:bodyPr>
          <a:lstStyle/>
          <a:p>
            <a:r>
              <a:rPr lang="en-GB" sz="2400" dirty="0">
                <a:latin typeface="Century Gothic" panose="020B0502020202020204" pitchFamily="34" charset="0"/>
              </a:rPr>
              <a:t>H</a:t>
            </a:r>
          </a:p>
        </p:txBody>
      </p:sp>
      <p:sp>
        <p:nvSpPr>
          <p:cNvPr id="91" name="TextBox 90">
            <a:extLst>
              <a:ext uri="{FF2B5EF4-FFF2-40B4-BE49-F238E27FC236}">
                <a16:creationId xmlns:a16="http://schemas.microsoft.com/office/drawing/2014/main" id="{CBB7323D-D433-DA16-6BCC-FAD8F417CCC4}"/>
              </a:ext>
            </a:extLst>
          </p:cNvPr>
          <p:cNvSpPr txBox="1"/>
          <p:nvPr/>
        </p:nvSpPr>
        <p:spPr>
          <a:xfrm>
            <a:off x="8870804" y="5106802"/>
            <a:ext cx="434734" cy="461665"/>
          </a:xfrm>
          <a:prstGeom prst="rect">
            <a:avLst/>
          </a:prstGeom>
          <a:noFill/>
        </p:spPr>
        <p:txBody>
          <a:bodyPr wrap="none" rtlCol="0">
            <a:spAutoFit/>
          </a:bodyPr>
          <a:lstStyle/>
          <a:p>
            <a:r>
              <a:rPr lang="en-GB" sz="2400" dirty="0">
                <a:latin typeface="Century Gothic" panose="020B0502020202020204" pitchFamily="34" charset="0"/>
              </a:rPr>
              <a:t>C</a:t>
            </a:r>
          </a:p>
        </p:txBody>
      </p:sp>
      <p:sp>
        <p:nvSpPr>
          <p:cNvPr id="92" name="TextBox 91">
            <a:extLst>
              <a:ext uri="{FF2B5EF4-FFF2-40B4-BE49-F238E27FC236}">
                <a16:creationId xmlns:a16="http://schemas.microsoft.com/office/drawing/2014/main" id="{49AE357B-54D5-9095-4603-7DE825D5FC7E}"/>
              </a:ext>
            </a:extLst>
          </p:cNvPr>
          <p:cNvSpPr txBox="1"/>
          <p:nvPr/>
        </p:nvSpPr>
        <p:spPr>
          <a:xfrm>
            <a:off x="8881689" y="4453660"/>
            <a:ext cx="394660" cy="461665"/>
          </a:xfrm>
          <a:prstGeom prst="rect">
            <a:avLst/>
          </a:prstGeom>
          <a:noFill/>
        </p:spPr>
        <p:txBody>
          <a:bodyPr wrap="none" rtlCol="0">
            <a:spAutoFit/>
          </a:bodyPr>
          <a:lstStyle/>
          <a:p>
            <a:r>
              <a:rPr lang="en-GB" sz="2400" dirty="0">
                <a:latin typeface="Century Gothic" panose="020B0502020202020204" pitchFamily="34" charset="0"/>
              </a:rPr>
              <a:t>H</a:t>
            </a:r>
          </a:p>
        </p:txBody>
      </p:sp>
      <p:cxnSp>
        <p:nvCxnSpPr>
          <p:cNvPr id="93" name="Straight Connector 92">
            <a:extLst>
              <a:ext uri="{FF2B5EF4-FFF2-40B4-BE49-F238E27FC236}">
                <a16:creationId xmlns:a16="http://schemas.microsoft.com/office/drawing/2014/main" id="{540D77CE-1249-623E-2A53-F5CA77E0777F}"/>
              </a:ext>
            </a:extLst>
          </p:cNvPr>
          <p:cNvCxnSpPr>
            <a:cxnSpLocks/>
          </p:cNvCxnSpPr>
          <p:nvPr/>
        </p:nvCxnSpPr>
        <p:spPr>
          <a:xfrm flipH="1">
            <a:off x="9251804" y="5357174"/>
            <a:ext cx="29391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94" name="TextBox 93">
            <a:extLst>
              <a:ext uri="{FF2B5EF4-FFF2-40B4-BE49-F238E27FC236}">
                <a16:creationId xmlns:a16="http://schemas.microsoft.com/office/drawing/2014/main" id="{7D22A456-397C-1355-F8D2-B85153BEC00A}"/>
              </a:ext>
            </a:extLst>
          </p:cNvPr>
          <p:cNvSpPr txBox="1"/>
          <p:nvPr/>
        </p:nvSpPr>
        <p:spPr>
          <a:xfrm>
            <a:off x="9534833" y="5139459"/>
            <a:ext cx="394660" cy="461665"/>
          </a:xfrm>
          <a:prstGeom prst="rect">
            <a:avLst/>
          </a:prstGeom>
          <a:noFill/>
        </p:spPr>
        <p:txBody>
          <a:bodyPr wrap="none" rtlCol="0">
            <a:spAutoFit/>
          </a:bodyPr>
          <a:lstStyle/>
          <a:p>
            <a:r>
              <a:rPr lang="en-GB" sz="2400" dirty="0">
                <a:latin typeface="Century Gothic" panose="020B0502020202020204" pitchFamily="34" charset="0"/>
              </a:rPr>
              <a:t>H</a:t>
            </a:r>
          </a:p>
        </p:txBody>
      </p:sp>
      <p:sp>
        <p:nvSpPr>
          <p:cNvPr id="95" name="TextBox 94">
            <a:extLst>
              <a:ext uri="{FF2B5EF4-FFF2-40B4-BE49-F238E27FC236}">
                <a16:creationId xmlns:a16="http://schemas.microsoft.com/office/drawing/2014/main" id="{EEF6759A-D3DF-D3D8-CC91-5451BE17C689}"/>
              </a:ext>
            </a:extLst>
          </p:cNvPr>
          <p:cNvSpPr txBox="1"/>
          <p:nvPr/>
        </p:nvSpPr>
        <p:spPr>
          <a:xfrm>
            <a:off x="1637071" y="1076631"/>
            <a:ext cx="1579278" cy="461665"/>
          </a:xfrm>
          <a:prstGeom prst="rect">
            <a:avLst/>
          </a:prstGeom>
          <a:noFill/>
        </p:spPr>
        <p:txBody>
          <a:bodyPr wrap="none" rtlCol="0">
            <a:spAutoFit/>
          </a:bodyPr>
          <a:lstStyle/>
          <a:p>
            <a:r>
              <a:rPr lang="en-GB" sz="2400" b="1" dirty="0">
                <a:latin typeface="Century Gothic" panose="020B0502020202020204" pitchFamily="34" charset="0"/>
              </a:rPr>
              <a:t>Methane</a:t>
            </a:r>
          </a:p>
        </p:txBody>
      </p:sp>
      <p:sp>
        <p:nvSpPr>
          <p:cNvPr id="96" name="TextBox 95">
            <a:extLst>
              <a:ext uri="{FF2B5EF4-FFF2-40B4-BE49-F238E27FC236}">
                <a16:creationId xmlns:a16="http://schemas.microsoft.com/office/drawing/2014/main" id="{FCD6DC9B-40CF-206C-96CD-0E10CA88F018}"/>
              </a:ext>
            </a:extLst>
          </p:cNvPr>
          <p:cNvSpPr txBox="1"/>
          <p:nvPr/>
        </p:nvSpPr>
        <p:spPr>
          <a:xfrm>
            <a:off x="6479458" y="1037302"/>
            <a:ext cx="1207382" cy="461665"/>
          </a:xfrm>
          <a:prstGeom prst="rect">
            <a:avLst/>
          </a:prstGeom>
          <a:noFill/>
        </p:spPr>
        <p:txBody>
          <a:bodyPr wrap="none" rtlCol="0">
            <a:spAutoFit/>
          </a:bodyPr>
          <a:lstStyle/>
          <a:p>
            <a:r>
              <a:rPr lang="en-GB" sz="2400" b="1" dirty="0">
                <a:latin typeface="Century Gothic" panose="020B0502020202020204" pitchFamily="34" charset="0"/>
              </a:rPr>
              <a:t>Ethane</a:t>
            </a:r>
          </a:p>
        </p:txBody>
      </p:sp>
      <p:sp>
        <p:nvSpPr>
          <p:cNvPr id="97" name="TextBox 96">
            <a:extLst>
              <a:ext uri="{FF2B5EF4-FFF2-40B4-BE49-F238E27FC236}">
                <a16:creationId xmlns:a16="http://schemas.microsoft.com/office/drawing/2014/main" id="{260F0229-A1AF-CD18-0519-37F68A370967}"/>
              </a:ext>
            </a:extLst>
          </p:cNvPr>
          <p:cNvSpPr txBox="1"/>
          <p:nvPr/>
        </p:nvSpPr>
        <p:spPr>
          <a:xfrm>
            <a:off x="1745226" y="3942734"/>
            <a:ext cx="1441420" cy="461665"/>
          </a:xfrm>
          <a:prstGeom prst="rect">
            <a:avLst/>
          </a:prstGeom>
          <a:noFill/>
        </p:spPr>
        <p:txBody>
          <a:bodyPr wrap="none" rtlCol="0">
            <a:spAutoFit/>
          </a:bodyPr>
          <a:lstStyle/>
          <a:p>
            <a:r>
              <a:rPr lang="en-GB" sz="2400" b="1" dirty="0">
                <a:latin typeface="Century Gothic" panose="020B0502020202020204" pitchFamily="34" charset="0"/>
              </a:rPr>
              <a:t>Propane</a:t>
            </a:r>
          </a:p>
        </p:txBody>
      </p:sp>
      <p:sp>
        <p:nvSpPr>
          <p:cNvPr id="98" name="TextBox 97">
            <a:extLst>
              <a:ext uri="{FF2B5EF4-FFF2-40B4-BE49-F238E27FC236}">
                <a16:creationId xmlns:a16="http://schemas.microsoft.com/office/drawing/2014/main" id="{DFE0D6D1-80B5-797D-DE96-C238568D336C}"/>
              </a:ext>
            </a:extLst>
          </p:cNvPr>
          <p:cNvSpPr txBox="1"/>
          <p:nvPr/>
        </p:nvSpPr>
        <p:spPr>
          <a:xfrm>
            <a:off x="6671187" y="4001728"/>
            <a:ext cx="1225015" cy="461665"/>
          </a:xfrm>
          <a:prstGeom prst="rect">
            <a:avLst/>
          </a:prstGeom>
          <a:noFill/>
        </p:spPr>
        <p:txBody>
          <a:bodyPr wrap="none" rtlCol="0">
            <a:spAutoFit/>
          </a:bodyPr>
          <a:lstStyle/>
          <a:p>
            <a:r>
              <a:rPr lang="en-GB" sz="2400" b="1" dirty="0">
                <a:latin typeface="Century Gothic" panose="020B0502020202020204" pitchFamily="34" charset="0"/>
              </a:rPr>
              <a:t>Butane</a:t>
            </a:r>
          </a:p>
        </p:txBody>
      </p:sp>
      <p:sp>
        <p:nvSpPr>
          <p:cNvPr id="99" name="TextBox 98">
            <a:extLst>
              <a:ext uri="{FF2B5EF4-FFF2-40B4-BE49-F238E27FC236}">
                <a16:creationId xmlns:a16="http://schemas.microsoft.com/office/drawing/2014/main" id="{79467EFF-662D-F5D6-2804-9F2B303FEA45}"/>
              </a:ext>
            </a:extLst>
          </p:cNvPr>
          <p:cNvSpPr txBox="1"/>
          <p:nvPr/>
        </p:nvSpPr>
        <p:spPr>
          <a:xfrm>
            <a:off x="3190567" y="1081547"/>
            <a:ext cx="1531188" cy="461665"/>
          </a:xfrm>
          <a:prstGeom prst="rect">
            <a:avLst/>
          </a:prstGeom>
          <a:noFill/>
        </p:spPr>
        <p:txBody>
          <a:bodyPr wrap="none" rtlCol="0">
            <a:spAutoFit/>
          </a:bodyPr>
          <a:lstStyle/>
          <a:p>
            <a:r>
              <a:rPr lang="en-GB" sz="2400" b="1" u="sng" dirty="0">
                <a:solidFill>
                  <a:schemeClr val="accent1"/>
                </a:solidFill>
                <a:latin typeface="Century Gothic" panose="020B0502020202020204" pitchFamily="34" charset="0"/>
              </a:rPr>
              <a:t>M</a:t>
            </a:r>
            <a:r>
              <a:rPr lang="en-GB" sz="2400" b="1" dirty="0">
                <a:solidFill>
                  <a:schemeClr val="accent1"/>
                </a:solidFill>
                <a:latin typeface="Century Gothic" panose="020B0502020202020204" pitchFamily="34" charset="0"/>
              </a:rPr>
              <a:t>onkeys</a:t>
            </a:r>
          </a:p>
        </p:txBody>
      </p:sp>
      <p:sp>
        <p:nvSpPr>
          <p:cNvPr id="100" name="TextBox 99">
            <a:extLst>
              <a:ext uri="{FF2B5EF4-FFF2-40B4-BE49-F238E27FC236}">
                <a16:creationId xmlns:a16="http://schemas.microsoft.com/office/drawing/2014/main" id="{46CD0027-5470-0E5E-985C-E16AD3A84AFA}"/>
              </a:ext>
            </a:extLst>
          </p:cNvPr>
          <p:cNvSpPr txBox="1"/>
          <p:nvPr/>
        </p:nvSpPr>
        <p:spPr>
          <a:xfrm>
            <a:off x="7900219" y="1056966"/>
            <a:ext cx="641522" cy="461665"/>
          </a:xfrm>
          <a:prstGeom prst="rect">
            <a:avLst/>
          </a:prstGeom>
          <a:noFill/>
        </p:spPr>
        <p:txBody>
          <a:bodyPr wrap="none" rtlCol="0">
            <a:spAutoFit/>
          </a:bodyPr>
          <a:lstStyle/>
          <a:p>
            <a:r>
              <a:rPr lang="en-GB" sz="2400" b="1" u="sng" dirty="0">
                <a:solidFill>
                  <a:schemeClr val="accent1"/>
                </a:solidFill>
                <a:latin typeface="Century Gothic" panose="020B0502020202020204" pitchFamily="34" charset="0"/>
              </a:rPr>
              <a:t>E</a:t>
            </a:r>
            <a:r>
              <a:rPr lang="en-GB" sz="2400" b="1" dirty="0">
                <a:solidFill>
                  <a:schemeClr val="accent1"/>
                </a:solidFill>
                <a:latin typeface="Century Gothic" panose="020B0502020202020204" pitchFamily="34" charset="0"/>
              </a:rPr>
              <a:t>at</a:t>
            </a:r>
          </a:p>
        </p:txBody>
      </p:sp>
      <p:sp>
        <p:nvSpPr>
          <p:cNvPr id="101" name="TextBox 100">
            <a:extLst>
              <a:ext uri="{FF2B5EF4-FFF2-40B4-BE49-F238E27FC236}">
                <a16:creationId xmlns:a16="http://schemas.microsoft.com/office/drawing/2014/main" id="{FAEC6FC8-E21D-7E37-4C8E-D5B486A8BAAA}"/>
              </a:ext>
            </a:extLst>
          </p:cNvPr>
          <p:cNvSpPr txBox="1"/>
          <p:nvPr/>
        </p:nvSpPr>
        <p:spPr>
          <a:xfrm>
            <a:off x="3387212" y="3918153"/>
            <a:ext cx="1220206" cy="461665"/>
          </a:xfrm>
          <a:prstGeom prst="rect">
            <a:avLst/>
          </a:prstGeom>
          <a:noFill/>
        </p:spPr>
        <p:txBody>
          <a:bodyPr wrap="none" rtlCol="0">
            <a:spAutoFit/>
          </a:bodyPr>
          <a:lstStyle/>
          <a:p>
            <a:r>
              <a:rPr lang="en-GB" sz="2400" b="1" u="sng" dirty="0">
                <a:solidFill>
                  <a:schemeClr val="accent1"/>
                </a:solidFill>
                <a:latin typeface="Century Gothic" panose="020B0502020202020204" pitchFamily="34" charset="0"/>
              </a:rPr>
              <a:t>P</a:t>
            </a:r>
            <a:r>
              <a:rPr lang="en-GB" sz="2400" b="1" dirty="0">
                <a:solidFill>
                  <a:schemeClr val="accent1"/>
                </a:solidFill>
                <a:latin typeface="Century Gothic" panose="020B0502020202020204" pitchFamily="34" charset="0"/>
              </a:rPr>
              <a:t>eanut</a:t>
            </a:r>
          </a:p>
        </p:txBody>
      </p:sp>
      <p:sp>
        <p:nvSpPr>
          <p:cNvPr id="102" name="TextBox 101">
            <a:extLst>
              <a:ext uri="{FF2B5EF4-FFF2-40B4-BE49-F238E27FC236}">
                <a16:creationId xmlns:a16="http://schemas.microsoft.com/office/drawing/2014/main" id="{142C8ABD-EDBA-8D72-C567-B21DB739ED89}"/>
              </a:ext>
            </a:extLst>
          </p:cNvPr>
          <p:cNvSpPr txBox="1"/>
          <p:nvPr/>
        </p:nvSpPr>
        <p:spPr>
          <a:xfrm>
            <a:off x="8032954" y="3991895"/>
            <a:ext cx="1027845" cy="461665"/>
          </a:xfrm>
          <a:prstGeom prst="rect">
            <a:avLst/>
          </a:prstGeom>
          <a:noFill/>
        </p:spPr>
        <p:txBody>
          <a:bodyPr wrap="none" rtlCol="0">
            <a:spAutoFit/>
          </a:bodyPr>
          <a:lstStyle/>
          <a:p>
            <a:r>
              <a:rPr lang="en-GB" sz="2400" b="1" u="sng" dirty="0">
                <a:solidFill>
                  <a:schemeClr val="accent1"/>
                </a:solidFill>
                <a:latin typeface="Century Gothic" panose="020B0502020202020204" pitchFamily="34" charset="0"/>
              </a:rPr>
              <a:t>B</a:t>
            </a:r>
            <a:r>
              <a:rPr lang="en-GB" sz="2400" b="1" dirty="0">
                <a:solidFill>
                  <a:schemeClr val="accent1"/>
                </a:solidFill>
                <a:latin typeface="Century Gothic" panose="020B0502020202020204" pitchFamily="34" charset="0"/>
              </a:rPr>
              <a:t>utter</a:t>
            </a:r>
          </a:p>
        </p:txBody>
      </p:sp>
      <p:sp>
        <p:nvSpPr>
          <p:cNvPr id="103" name="TextBox 102">
            <a:extLst>
              <a:ext uri="{FF2B5EF4-FFF2-40B4-BE49-F238E27FC236}">
                <a16:creationId xmlns:a16="http://schemas.microsoft.com/office/drawing/2014/main" id="{EA6BACF3-1FD2-1224-EA47-4B46F1722687}"/>
              </a:ext>
            </a:extLst>
          </p:cNvPr>
          <p:cNvSpPr txBox="1"/>
          <p:nvPr/>
        </p:nvSpPr>
        <p:spPr>
          <a:xfrm>
            <a:off x="3574026" y="2305664"/>
            <a:ext cx="750526" cy="461665"/>
          </a:xfrm>
          <a:prstGeom prst="rect">
            <a:avLst/>
          </a:prstGeom>
          <a:noFill/>
        </p:spPr>
        <p:txBody>
          <a:bodyPr wrap="none" rtlCol="0">
            <a:spAutoFit/>
          </a:bodyPr>
          <a:lstStyle/>
          <a:p>
            <a:r>
              <a:rPr lang="en-GB" sz="2400" b="1" dirty="0">
                <a:latin typeface="Century Gothic" panose="020B0502020202020204" pitchFamily="34" charset="0"/>
              </a:rPr>
              <a:t>CH</a:t>
            </a:r>
            <a:r>
              <a:rPr lang="en-GB" sz="2400" b="1" baseline="-25000" dirty="0">
                <a:latin typeface="Century Gothic" panose="020B0502020202020204" pitchFamily="34" charset="0"/>
              </a:rPr>
              <a:t>4</a:t>
            </a:r>
          </a:p>
        </p:txBody>
      </p:sp>
      <p:sp>
        <p:nvSpPr>
          <p:cNvPr id="104" name="TextBox 103">
            <a:extLst>
              <a:ext uri="{FF2B5EF4-FFF2-40B4-BE49-F238E27FC236}">
                <a16:creationId xmlns:a16="http://schemas.microsoft.com/office/drawing/2014/main" id="{A764AA66-8691-4B61-495A-92963C2DEA66}"/>
              </a:ext>
            </a:extLst>
          </p:cNvPr>
          <p:cNvSpPr txBox="1"/>
          <p:nvPr/>
        </p:nvSpPr>
        <p:spPr>
          <a:xfrm>
            <a:off x="8903110" y="2266335"/>
            <a:ext cx="865943" cy="461665"/>
          </a:xfrm>
          <a:prstGeom prst="rect">
            <a:avLst/>
          </a:prstGeom>
          <a:noFill/>
        </p:spPr>
        <p:txBody>
          <a:bodyPr wrap="none" rtlCol="0">
            <a:spAutoFit/>
          </a:bodyPr>
          <a:lstStyle/>
          <a:p>
            <a:r>
              <a:rPr lang="en-GB" sz="2400" b="1" dirty="0">
                <a:latin typeface="Century Gothic" panose="020B0502020202020204" pitchFamily="34" charset="0"/>
              </a:rPr>
              <a:t>C</a:t>
            </a:r>
            <a:r>
              <a:rPr lang="en-GB" sz="2400" b="1" baseline="-25000" dirty="0">
                <a:latin typeface="Century Gothic" panose="020B0502020202020204" pitchFamily="34" charset="0"/>
              </a:rPr>
              <a:t>2</a:t>
            </a:r>
            <a:r>
              <a:rPr lang="en-GB" sz="2400" b="1" dirty="0">
                <a:latin typeface="Century Gothic" panose="020B0502020202020204" pitchFamily="34" charset="0"/>
              </a:rPr>
              <a:t>H</a:t>
            </a:r>
            <a:r>
              <a:rPr lang="en-GB" sz="2400" b="1" baseline="-25000" dirty="0">
                <a:latin typeface="Century Gothic" panose="020B0502020202020204" pitchFamily="34" charset="0"/>
              </a:rPr>
              <a:t>6</a:t>
            </a:r>
          </a:p>
        </p:txBody>
      </p:sp>
      <p:sp>
        <p:nvSpPr>
          <p:cNvPr id="106" name="TextBox 105">
            <a:extLst>
              <a:ext uri="{FF2B5EF4-FFF2-40B4-BE49-F238E27FC236}">
                <a16:creationId xmlns:a16="http://schemas.microsoft.com/office/drawing/2014/main" id="{196B1303-4227-092B-E18B-8D675D2109F8}"/>
              </a:ext>
            </a:extLst>
          </p:cNvPr>
          <p:cNvSpPr txBox="1"/>
          <p:nvPr/>
        </p:nvSpPr>
        <p:spPr>
          <a:xfrm>
            <a:off x="4395019" y="5545393"/>
            <a:ext cx="865943" cy="461665"/>
          </a:xfrm>
          <a:prstGeom prst="rect">
            <a:avLst/>
          </a:prstGeom>
          <a:noFill/>
        </p:spPr>
        <p:txBody>
          <a:bodyPr wrap="none" rtlCol="0">
            <a:spAutoFit/>
          </a:bodyPr>
          <a:lstStyle/>
          <a:p>
            <a:r>
              <a:rPr lang="en-GB" sz="2400" b="1" dirty="0">
                <a:latin typeface="Century Gothic" panose="020B0502020202020204" pitchFamily="34" charset="0"/>
              </a:rPr>
              <a:t>C</a:t>
            </a:r>
            <a:r>
              <a:rPr lang="en-GB" sz="2400" b="1" baseline="-25000" dirty="0">
                <a:latin typeface="Century Gothic" panose="020B0502020202020204" pitchFamily="34" charset="0"/>
              </a:rPr>
              <a:t>3</a:t>
            </a:r>
            <a:r>
              <a:rPr lang="en-GB" sz="2400" b="1" dirty="0">
                <a:latin typeface="Century Gothic" panose="020B0502020202020204" pitchFamily="34" charset="0"/>
              </a:rPr>
              <a:t>H</a:t>
            </a:r>
            <a:r>
              <a:rPr lang="en-GB" sz="2400" b="1" baseline="-25000" dirty="0">
                <a:latin typeface="Century Gothic" panose="020B0502020202020204" pitchFamily="34" charset="0"/>
              </a:rPr>
              <a:t>8</a:t>
            </a:r>
          </a:p>
        </p:txBody>
      </p:sp>
      <p:sp>
        <p:nvSpPr>
          <p:cNvPr id="107" name="TextBox 106">
            <a:extLst>
              <a:ext uri="{FF2B5EF4-FFF2-40B4-BE49-F238E27FC236}">
                <a16:creationId xmlns:a16="http://schemas.microsoft.com/office/drawing/2014/main" id="{933C811C-6D29-B2F2-4320-EEAA62F6853F}"/>
              </a:ext>
            </a:extLst>
          </p:cNvPr>
          <p:cNvSpPr txBox="1"/>
          <p:nvPr/>
        </p:nvSpPr>
        <p:spPr>
          <a:xfrm>
            <a:off x="9832258" y="5673213"/>
            <a:ext cx="981359" cy="461665"/>
          </a:xfrm>
          <a:prstGeom prst="rect">
            <a:avLst/>
          </a:prstGeom>
          <a:noFill/>
        </p:spPr>
        <p:txBody>
          <a:bodyPr wrap="none" rtlCol="0">
            <a:spAutoFit/>
          </a:bodyPr>
          <a:lstStyle/>
          <a:p>
            <a:r>
              <a:rPr lang="en-GB" sz="2400" b="1" dirty="0">
                <a:latin typeface="Century Gothic" panose="020B0502020202020204" pitchFamily="34" charset="0"/>
              </a:rPr>
              <a:t>C</a:t>
            </a:r>
            <a:r>
              <a:rPr lang="en-GB" sz="2400" b="1" baseline="-25000" dirty="0">
                <a:latin typeface="Century Gothic" panose="020B0502020202020204" pitchFamily="34" charset="0"/>
              </a:rPr>
              <a:t>4</a:t>
            </a:r>
            <a:r>
              <a:rPr lang="en-GB" sz="2400" b="1" dirty="0">
                <a:latin typeface="Century Gothic" panose="020B0502020202020204" pitchFamily="34" charset="0"/>
              </a:rPr>
              <a:t>H</a:t>
            </a:r>
            <a:r>
              <a:rPr lang="en-GB" sz="2400" b="1" baseline="-25000" dirty="0">
                <a:latin typeface="Century Gothic" panose="020B0502020202020204" pitchFamily="34" charset="0"/>
              </a:rPr>
              <a:t>10</a:t>
            </a:r>
          </a:p>
        </p:txBody>
      </p:sp>
    </p:spTree>
    <p:extLst>
      <p:ext uri="{BB962C8B-B14F-4D97-AF65-F5344CB8AC3E}">
        <p14:creationId xmlns:p14="http://schemas.microsoft.com/office/powerpoint/2010/main" val="2319378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9"/>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0"/>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1"/>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2"/>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3"/>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7"/>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20"/>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2"/>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23"/>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97"/>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24"/>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25"/>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26"/>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27"/>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28"/>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29"/>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30"/>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31"/>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32"/>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33"/>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34"/>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35"/>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36"/>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37"/>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38"/>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39"/>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40"/>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41"/>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42"/>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43"/>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44"/>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presetID="1" presetClass="entr" presetSubtype="0" fill="hold" grpId="0" nodeType="clickEffect">
                                  <p:stCondLst>
                                    <p:cond delay="0"/>
                                  </p:stCondLst>
                                  <p:childTnLst>
                                    <p:set>
                                      <p:cBhvr>
                                        <p:cTn id="114" dur="1" fill="hold">
                                          <p:stCondLst>
                                            <p:cond delay="0"/>
                                          </p:stCondLst>
                                        </p:cTn>
                                        <p:tgtEl>
                                          <p:spTgt spid="98"/>
                                        </p:tgtEl>
                                        <p:attrNameLst>
                                          <p:attrName>style.visibility</p:attrName>
                                        </p:attrNameLst>
                                      </p:cBhvr>
                                      <p:to>
                                        <p:strVal val="visible"/>
                                      </p:to>
                                    </p:set>
                                  </p:childTnLst>
                                </p:cTn>
                              </p:par>
                            </p:childTnLst>
                          </p:cTn>
                        </p:par>
                      </p:childTnLst>
                    </p:cTn>
                  </p:par>
                  <p:par>
                    <p:cTn id="115" fill="hold">
                      <p:stCondLst>
                        <p:cond delay="indefinite"/>
                      </p:stCondLst>
                      <p:childTnLst>
                        <p:par>
                          <p:cTn id="116" fill="hold">
                            <p:stCondLst>
                              <p:cond delay="0"/>
                            </p:stCondLst>
                            <p:childTnLst>
                              <p:par>
                                <p:cTn id="117" presetID="1" presetClass="entr" presetSubtype="0" fill="hold" nodeType="clickEffect">
                                  <p:stCondLst>
                                    <p:cond delay="0"/>
                                  </p:stCondLst>
                                  <p:childTnLst>
                                    <p:set>
                                      <p:cBhvr>
                                        <p:cTn id="118" dur="1" fill="hold">
                                          <p:stCondLst>
                                            <p:cond delay="0"/>
                                          </p:stCondLst>
                                        </p:cTn>
                                        <p:tgtEl>
                                          <p:spTgt spid="45"/>
                                        </p:tgtEl>
                                        <p:attrNameLst>
                                          <p:attrName>style.visibility</p:attrName>
                                        </p:attrNameLst>
                                      </p:cBhvr>
                                      <p:to>
                                        <p:strVal val="visible"/>
                                      </p:to>
                                    </p:set>
                                  </p:childTnLst>
                                </p:cTn>
                              </p:par>
                              <p:par>
                                <p:cTn id="119" presetID="1" presetClass="entr" presetSubtype="0" fill="hold" nodeType="withEffect">
                                  <p:stCondLst>
                                    <p:cond delay="0"/>
                                  </p:stCondLst>
                                  <p:childTnLst>
                                    <p:set>
                                      <p:cBhvr>
                                        <p:cTn id="120" dur="1" fill="hold">
                                          <p:stCondLst>
                                            <p:cond delay="0"/>
                                          </p:stCondLst>
                                        </p:cTn>
                                        <p:tgtEl>
                                          <p:spTgt spid="46"/>
                                        </p:tgtEl>
                                        <p:attrNameLst>
                                          <p:attrName>style.visibility</p:attrName>
                                        </p:attrNameLst>
                                      </p:cBhvr>
                                      <p:to>
                                        <p:strVal val="visible"/>
                                      </p:to>
                                    </p:set>
                                  </p:childTnLst>
                                </p:cTn>
                              </p:par>
                              <p:par>
                                <p:cTn id="121" presetID="1" presetClass="entr" presetSubtype="0" fill="hold" nodeType="withEffect">
                                  <p:stCondLst>
                                    <p:cond delay="0"/>
                                  </p:stCondLst>
                                  <p:childTnLst>
                                    <p:set>
                                      <p:cBhvr>
                                        <p:cTn id="122" dur="1" fill="hold">
                                          <p:stCondLst>
                                            <p:cond delay="0"/>
                                          </p:stCondLst>
                                        </p:cTn>
                                        <p:tgtEl>
                                          <p:spTgt spid="47"/>
                                        </p:tgtEl>
                                        <p:attrNameLst>
                                          <p:attrName>style.visibility</p:attrName>
                                        </p:attrNameLst>
                                      </p:cBhvr>
                                      <p:to>
                                        <p:strVal val="visible"/>
                                      </p:to>
                                    </p:set>
                                  </p:childTnLst>
                                </p:cTn>
                              </p:par>
                              <p:par>
                                <p:cTn id="123" presetID="1" presetClass="entr" presetSubtype="0" fill="hold" nodeType="withEffect">
                                  <p:stCondLst>
                                    <p:cond delay="0"/>
                                  </p:stCondLst>
                                  <p:childTnLst>
                                    <p:set>
                                      <p:cBhvr>
                                        <p:cTn id="124" dur="1" fill="hold">
                                          <p:stCondLst>
                                            <p:cond delay="0"/>
                                          </p:stCondLst>
                                        </p:cTn>
                                        <p:tgtEl>
                                          <p:spTgt spid="48"/>
                                        </p:tgtEl>
                                        <p:attrNameLst>
                                          <p:attrName>style.visibility</p:attrName>
                                        </p:attrNameLst>
                                      </p:cBhvr>
                                      <p:to>
                                        <p:strVal val="visible"/>
                                      </p:to>
                                    </p:set>
                                  </p:childTnLst>
                                </p:cTn>
                              </p:par>
                              <p:par>
                                <p:cTn id="125" presetID="1" presetClass="entr" presetSubtype="0" fill="hold" grpId="0" nodeType="withEffect">
                                  <p:stCondLst>
                                    <p:cond delay="0"/>
                                  </p:stCondLst>
                                  <p:childTnLst>
                                    <p:set>
                                      <p:cBhvr>
                                        <p:cTn id="126" dur="1" fill="hold">
                                          <p:stCondLst>
                                            <p:cond delay="0"/>
                                          </p:stCondLst>
                                        </p:cTn>
                                        <p:tgtEl>
                                          <p:spTgt spid="49"/>
                                        </p:tgtEl>
                                        <p:attrNameLst>
                                          <p:attrName>style.visibility</p:attrName>
                                        </p:attrNameLst>
                                      </p:cBhvr>
                                      <p:to>
                                        <p:strVal val="visible"/>
                                      </p:to>
                                    </p:set>
                                  </p:childTnLst>
                                </p:cTn>
                              </p:par>
                              <p:par>
                                <p:cTn id="127" presetID="1" presetClass="entr" presetSubtype="0" fill="hold" grpId="0" nodeType="withEffect">
                                  <p:stCondLst>
                                    <p:cond delay="0"/>
                                  </p:stCondLst>
                                  <p:childTnLst>
                                    <p:set>
                                      <p:cBhvr>
                                        <p:cTn id="128" dur="1" fill="hold">
                                          <p:stCondLst>
                                            <p:cond delay="0"/>
                                          </p:stCondLst>
                                        </p:cTn>
                                        <p:tgtEl>
                                          <p:spTgt spid="50"/>
                                        </p:tgtEl>
                                        <p:attrNameLst>
                                          <p:attrName>style.visibility</p:attrName>
                                        </p:attrNameLst>
                                      </p:cBhvr>
                                      <p:to>
                                        <p:strVal val="visible"/>
                                      </p:to>
                                    </p:set>
                                  </p:childTnLst>
                                </p:cTn>
                              </p:par>
                              <p:par>
                                <p:cTn id="129" presetID="1" presetClass="entr" presetSubtype="0" fill="hold" grpId="0" nodeType="withEffect">
                                  <p:stCondLst>
                                    <p:cond delay="0"/>
                                  </p:stCondLst>
                                  <p:childTnLst>
                                    <p:set>
                                      <p:cBhvr>
                                        <p:cTn id="130" dur="1" fill="hold">
                                          <p:stCondLst>
                                            <p:cond delay="0"/>
                                          </p:stCondLst>
                                        </p:cTn>
                                        <p:tgtEl>
                                          <p:spTgt spid="51"/>
                                        </p:tgtEl>
                                        <p:attrNameLst>
                                          <p:attrName>style.visibility</p:attrName>
                                        </p:attrNameLst>
                                      </p:cBhvr>
                                      <p:to>
                                        <p:strVal val="visible"/>
                                      </p:to>
                                    </p:set>
                                  </p:childTnLst>
                                </p:cTn>
                              </p:par>
                              <p:par>
                                <p:cTn id="131" presetID="1" presetClass="entr" presetSubtype="0" fill="hold" nodeType="withEffect">
                                  <p:stCondLst>
                                    <p:cond delay="0"/>
                                  </p:stCondLst>
                                  <p:childTnLst>
                                    <p:set>
                                      <p:cBhvr>
                                        <p:cTn id="132" dur="1" fill="hold">
                                          <p:stCondLst>
                                            <p:cond delay="0"/>
                                          </p:stCondLst>
                                        </p:cTn>
                                        <p:tgtEl>
                                          <p:spTgt spid="52"/>
                                        </p:tgtEl>
                                        <p:attrNameLst>
                                          <p:attrName>style.visibility</p:attrName>
                                        </p:attrNameLst>
                                      </p:cBhvr>
                                      <p:to>
                                        <p:strVal val="visible"/>
                                      </p:to>
                                    </p:set>
                                  </p:childTnLst>
                                </p:cTn>
                              </p:par>
                              <p:par>
                                <p:cTn id="133" presetID="1" presetClass="entr" presetSubtype="0" fill="hold" grpId="0" nodeType="withEffect">
                                  <p:stCondLst>
                                    <p:cond delay="0"/>
                                  </p:stCondLst>
                                  <p:childTnLst>
                                    <p:set>
                                      <p:cBhvr>
                                        <p:cTn id="134" dur="1" fill="hold">
                                          <p:stCondLst>
                                            <p:cond delay="0"/>
                                          </p:stCondLst>
                                        </p:cTn>
                                        <p:tgtEl>
                                          <p:spTgt spid="53"/>
                                        </p:tgtEl>
                                        <p:attrNameLst>
                                          <p:attrName>style.visibility</p:attrName>
                                        </p:attrNameLst>
                                      </p:cBhvr>
                                      <p:to>
                                        <p:strVal val="visible"/>
                                      </p:to>
                                    </p:set>
                                  </p:childTnLst>
                                </p:cTn>
                              </p:par>
                              <p:par>
                                <p:cTn id="135" presetID="1" presetClass="entr" presetSubtype="0" fill="hold" grpId="0" nodeType="withEffect">
                                  <p:stCondLst>
                                    <p:cond delay="0"/>
                                  </p:stCondLst>
                                  <p:childTnLst>
                                    <p:set>
                                      <p:cBhvr>
                                        <p:cTn id="136" dur="1" fill="hold">
                                          <p:stCondLst>
                                            <p:cond delay="0"/>
                                          </p:stCondLst>
                                        </p:cTn>
                                        <p:tgtEl>
                                          <p:spTgt spid="54"/>
                                        </p:tgtEl>
                                        <p:attrNameLst>
                                          <p:attrName>style.visibility</p:attrName>
                                        </p:attrNameLst>
                                      </p:cBhvr>
                                      <p:to>
                                        <p:strVal val="visible"/>
                                      </p:to>
                                    </p:set>
                                  </p:childTnLst>
                                </p:cTn>
                              </p:par>
                              <p:par>
                                <p:cTn id="137" presetID="1" presetClass="entr" presetSubtype="0" fill="hold" grpId="0" nodeType="withEffect">
                                  <p:stCondLst>
                                    <p:cond delay="0"/>
                                  </p:stCondLst>
                                  <p:childTnLst>
                                    <p:set>
                                      <p:cBhvr>
                                        <p:cTn id="138" dur="1" fill="hold">
                                          <p:stCondLst>
                                            <p:cond delay="0"/>
                                          </p:stCondLst>
                                        </p:cTn>
                                        <p:tgtEl>
                                          <p:spTgt spid="55"/>
                                        </p:tgtEl>
                                        <p:attrNameLst>
                                          <p:attrName>style.visibility</p:attrName>
                                        </p:attrNameLst>
                                      </p:cBhvr>
                                      <p:to>
                                        <p:strVal val="visible"/>
                                      </p:to>
                                    </p:set>
                                  </p:childTnLst>
                                </p:cTn>
                              </p:par>
                              <p:par>
                                <p:cTn id="139" presetID="1" presetClass="entr" presetSubtype="0" fill="hold" nodeType="withEffect">
                                  <p:stCondLst>
                                    <p:cond delay="0"/>
                                  </p:stCondLst>
                                  <p:childTnLst>
                                    <p:set>
                                      <p:cBhvr>
                                        <p:cTn id="140" dur="1" fill="hold">
                                          <p:stCondLst>
                                            <p:cond delay="0"/>
                                          </p:stCondLst>
                                        </p:cTn>
                                        <p:tgtEl>
                                          <p:spTgt spid="56"/>
                                        </p:tgtEl>
                                        <p:attrNameLst>
                                          <p:attrName>style.visibility</p:attrName>
                                        </p:attrNameLst>
                                      </p:cBhvr>
                                      <p:to>
                                        <p:strVal val="visible"/>
                                      </p:to>
                                    </p:set>
                                  </p:childTnLst>
                                </p:cTn>
                              </p:par>
                              <p:par>
                                <p:cTn id="141" presetID="1" presetClass="entr" presetSubtype="0" fill="hold" nodeType="withEffect">
                                  <p:stCondLst>
                                    <p:cond delay="0"/>
                                  </p:stCondLst>
                                  <p:childTnLst>
                                    <p:set>
                                      <p:cBhvr>
                                        <p:cTn id="142" dur="1" fill="hold">
                                          <p:stCondLst>
                                            <p:cond delay="0"/>
                                          </p:stCondLst>
                                        </p:cTn>
                                        <p:tgtEl>
                                          <p:spTgt spid="57"/>
                                        </p:tgtEl>
                                        <p:attrNameLst>
                                          <p:attrName>style.visibility</p:attrName>
                                        </p:attrNameLst>
                                      </p:cBhvr>
                                      <p:to>
                                        <p:strVal val="visible"/>
                                      </p:to>
                                    </p:set>
                                  </p:childTnLst>
                                </p:cTn>
                              </p:par>
                              <p:par>
                                <p:cTn id="143" presetID="1" presetClass="entr" presetSubtype="0" fill="hold" grpId="0" nodeType="withEffect">
                                  <p:stCondLst>
                                    <p:cond delay="0"/>
                                  </p:stCondLst>
                                  <p:childTnLst>
                                    <p:set>
                                      <p:cBhvr>
                                        <p:cTn id="144" dur="1" fill="hold">
                                          <p:stCondLst>
                                            <p:cond delay="0"/>
                                          </p:stCondLst>
                                        </p:cTn>
                                        <p:tgtEl>
                                          <p:spTgt spid="58"/>
                                        </p:tgtEl>
                                        <p:attrNameLst>
                                          <p:attrName>style.visibility</p:attrName>
                                        </p:attrNameLst>
                                      </p:cBhvr>
                                      <p:to>
                                        <p:strVal val="visible"/>
                                      </p:to>
                                    </p:set>
                                  </p:childTnLst>
                                </p:cTn>
                              </p:par>
                              <p:par>
                                <p:cTn id="145" presetID="1" presetClass="entr" presetSubtype="0" fill="hold" nodeType="withEffect">
                                  <p:stCondLst>
                                    <p:cond delay="0"/>
                                  </p:stCondLst>
                                  <p:childTnLst>
                                    <p:set>
                                      <p:cBhvr>
                                        <p:cTn id="146" dur="1" fill="hold">
                                          <p:stCondLst>
                                            <p:cond delay="0"/>
                                          </p:stCondLst>
                                        </p:cTn>
                                        <p:tgtEl>
                                          <p:spTgt spid="59"/>
                                        </p:tgtEl>
                                        <p:attrNameLst>
                                          <p:attrName>style.visibility</p:attrName>
                                        </p:attrNameLst>
                                      </p:cBhvr>
                                      <p:to>
                                        <p:strVal val="visible"/>
                                      </p:to>
                                    </p:set>
                                  </p:childTnLst>
                                </p:cTn>
                              </p:par>
                              <p:par>
                                <p:cTn id="147" presetID="1" presetClass="entr" presetSubtype="0" fill="hold" grpId="0" nodeType="withEffect">
                                  <p:stCondLst>
                                    <p:cond delay="0"/>
                                  </p:stCondLst>
                                  <p:childTnLst>
                                    <p:set>
                                      <p:cBhvr>
                                        <p:cTn id="148" dur="1" fill="hold">
                                          <p:stCondLst>
                                            <p:cond delay="0"/>
                                          </p:stCondLst>
                                        </p:cTn>
                                        <p:tgtEl>
                                          <p:spTgt spid="60"/>
                                        </p:tgtEl>
                                        <p:attrNameLst>
                                          <p:attrName>style.visibility</p:attrName>
                                        </p:attrNameLst>
                                      </p:cBhvr>
                                      <p:to>
                                        <p:strVal val="visible"/>
                                      </p:to>
                                    </p:set>
                                  </p:childTnLst>
                                </p:cTn>
                              </p:par>
                              <p:par>
                                <p:cTn id="149" presetID="1" presetClass="entr" presetSubtype="0" fill="hold" grpId="0" nodeType="withEffect">
                                  <p:stCondLst>
                                    <p:cond delay="0"/>
                                  </p:stCondLst>
                                  <p:childTnLst>
                                    <p:set>
                                      <p:cBhvr>
                                        <p:cTn id="150" dur="1" fill="hold">
                                          <p:stCondLst>
                                            <p:cond delay="0"/>
                                          </p:stCondLst>
                                        </p:cTn>
                                        <p:tgtEl>
                                          <p:spTgt spid="61"/>
                                        </p:tgtEl>
                                        <p:attrNameLst>
                                          <p:attrName>style.visibility</p:attrName>
                                        </p:attrNameLst>
                                      </p:cBhvr>
                                      <p:to>
                                        <p:strVal val="visible"/>
                                      </p:to>
                                    </p:set>
                                  </p:childTnLst>
                                </p:cTn>
                              </p:par>
                              <p:par>
                                <p:cTn id="151" presetID="1" presetClass="entr" presetSubtype="0" fill="hold" nodeType="withEffect">
                                  <p:stCondLst>
                                    <p:cond delay="0"/>
                                  </p:stCondLst>
                                  <p:childTnLst>
                                    <p:set>
                                      <p:cBhvr>
                                        <p:cTn id="152" dur="1" fill="hold">
                                          <p:stCondLst>
                                            <p:cond delay="0"/>
                                          </p:stCondLst>
                                        </p:cTn>
                                        <p:tgtEl>
                                          <p:spTgt spid="62"/>
                                        </p:tgtEl>
                                        <p:attrNameLst>
                                          <p:attrName>style.visibility</p:attrName>
                                        </p:attrNameLst>
                                      </p:cBhvr>
                                      <p:to>
                                        <p:strVal val="visible"/>
                                      </p:to>
                                    </p:set>
                                  </p:childTnLst>
                                </p:cTn>
                              </p:par>
                              <p:par>
                                <p:cTn id="153" presetID="1" presetClass="entr" presetSubtype="0" fill="hold" nodeType="withEffect">
                                  <p:stCondLst>
                                    <p:cond delay="0"/>
                                  </p:stCondLst>
                                  <p:childTnLst>
                                    <p:set>
                                      <p:cBhvr>
                                        <p:cTn id="154" dur="1" fill="hold">
                                          <p:stCondLst>
                                            <p:cond delay="0"/>
                                          </p:stCondLst>
                                        </p:cTn>
                                        <p:tgtEl>
                                          <p:spTgt spid="63"/>
                                        </p:tgtEl>
                                        <p:attrNameLst>
                                          <p:attrName>style.visibility</p:attrName>
                                        </p:attrNameLst>
                                      </p:cBhvr>
                                      <p:to>
                                        <p:strVal val="visible"/>
                                      </p:to>
                                    </p:set>
                                  </p:childTnLst>
                                </p:cTn>
                              </p:par>
                              <p:par>
                                <p:cTn id="155" presetID="1" presetClass="entr" presetSubtype="0" fill="hold" grpId="0" nodeType="withEffect">
                                  <p:stCondLst>
                                    <p:cond delay="0"/>
                                  </p:stCondLst>
                                  <p:childTnLst>
                                    <p:set>
                                      <p:cBhvr>
                                        <p:cTn id="156" dur="1" fill="hold">
                                          <p:stCondLst>
                                            <p:cond delay="0"/>
                                          </p:stCondLst>
                                        </p:cTn>
                                        <p:tgtEl>
                                          <p:spTgt spid="65"/>
                                        </p:tgtEl>
                                        <p:attrNameLst>
                                          <p:attrName>style.visibility</p:attrName>
                                        </p:attrNameLst>
                                      </p:cBhvr>
                                      <p:to>
                                        <p:strVal val="visible"/>
                                      </p:to>
                                    </p:set>
                                  </p:childTnLst>
                                </p:cTn>
                              </p:par>
                              <p:par>
                                <p:cTn id="157" presetID="1" presetClass="entr" presetSubtype="0" fill="hold" nodeType="withEffect">
                                  <p:stCondLst>
                                    <p:cond delay="0"/>
                                  </p:stCondLst>
                                  <p:childTnLst>
                                    <p:set>
                                      <p:cBhvr>
                                        <p:cTn id="158" dur="1" fill="hold">
                                          <p:stCondLst>
                                            <p:cond delay="0"/>
                                          </p:stCondLst>
                                        </p:cTn>
                                        <p:tgtEl>
                                          <p:spTgt spid="88"/>
                                        </p:tgtEl>
                                        <p:attrNameLst>
                                          <p:attrName>style.visibility</p:attrName>
                                        </p:attrNameLst>
                                      </p:cBhvr>
                                      <p:to>
                                        <p:strVal val="visible"/>
                                      </p:to>
                                    </p:set>
                                  </p:childTnLst>
                                </p:cTn>
                              </p:par>
                              <p:par>
                                <p:cTn id="159" presetID="1" presetClass="entr" presetSubtype="0" fill="hold" nodeType="withEffect">
                                  <p:stCondLst>
                                    <p:cond delay="0"/>
                                  </p:stCondLst>
                                  <p:childTnLst>
                                    <p:set>
                                      <p:cBhvr>
                                        <p:cTn id="160" dur="1" fill="hold">
                                          <p:stCondLst>
                                            <p:cond delay="0"/>
                                          </p:stCondLst>
                                        </p:cTn>
                                        <p:tgtEl>
                                          <p:spTgt spid="89"/>
                                        </p:tgtEl>
                                        <p:attrNameLst>
                                          <p:attrName>style.visibility</p:attrName>
                                        </p:attrNameLst>
                                      </p:cBhvr>
                                      <p:to>
                                        <p:strVal val="visible"/>
                                      </p:to>
                                    </p:set>
                                  </p:childTnLst>
                                </p:cTn>
                              </p:par>
                              <p:par>
                                <p:cTn id="161" presetID="1" presetClass="entr" presetSubtype="0" fill="hold" grpId="0" nodeType="withEffect">
                                  <p:stCondLst>
                                    <p:cond delay="0"/>
                                  </p:stCondLst>
                                  <p:childTnLst>
                                    <p:set>
                                      <p:cBhvr>
                                        <p:cTn id="162" dur="1" fill="hold">
                                          <p:stCondLst>
                                            <p:cond delay="0"/>
                                          </p:stCondLst>
                                        </p:cTn>
                                        <p:tgtEl>
                                          <p:spTgt spid="90"/>
                                        </p:tgtEl>
                                        <p:attrNameLst>
                                          <p:attrName>style.visibility</p:attrName>
                                        </p:attrNameLst>
                                      </p:cBhvr>
                                      <p:to>
                                        <p:strVal val="visible"/>
                                      </p:to>
                                    </p:set>
                                  </p:childTnLst>
                                </p:cTn>
                              </p:par>
                              <p:par>
                                <p:cTn id="163" presetID="1" presetClass="entr" presetSubtype="0" fill="hold" grpId="0" nodeType="withEffect">
                                  <p:stCondLst>
                                    <p:cond delay="0"/>
                                  </p:stCondLst>
                                  <p:childTnLst>
                                    <p:set>
                                      <p:cBhvr>
                                        <p:cTn id="164" dur="1" fill="hold">
                                          <p:stCondLst>
                                            <p:cond delay="0"/>
                                          </p:stCondLst>
                                        </p:cTn>
                                        <p:tgtEl>
                                          <p:spTgt spid="91"/>
                                        </p:tgtEl>
                                        <p:attrNameLst>
                                          <p:attrName>style.visibility</p:attrName>
                                        </p:attrNameLst>
                                      </p:cBhvr>
                                      <p:to>
                                        <p:strVal val="visible"/>
                                      </p:to>
                                    </p:set>
                                  </p:childTnLst>
                                </p:cTn>
                              </p:par>
                              <p:par>
                                <p:cTn id="165" presetID="1" presetClass="entr" presetSubtype="0" fill="hold" grpId="0" nodeType="withEffect">
                                  <p:stCondLst>
                                    <p:cond delay="0"/>
                                  </p:stCondLst>
                                  <p:childTnLst>
                                    <p:set>
                                      <p:cBhvr>
                                        <p:cTn id="166" dur="1" fill="hold">
                                          <p:stCondLst>
                                            <p:cond delay="0"/>
                                          </p:stCondLst>
                                        </p:cTn>
                                        <p:tgtEl>
                                          <p:spTgt spid="92"/>
                                        </p:tgtEl>
                                        <p:attrNameLst>
                                          <p:attrName>style.visibility</p:attrName>
                                        </p:attrNameLst>
                                      </p:cBhvr>
                                      <p:to>
                                        <p:strVal val="visible"/>
                                      </p:to>
                                    </p:set>
                                  </p:childTnLst>
                                </p:cTn>
                              </p:par>
                              <p:par>
                                <p:cTn id="167" presetID="1" presetClass="entr" presetSubtype="0" fill="hold" nodeType="withEffect">
                                  <p:stCondLst>
                                    <p:cond delay="0"/>
                                  </p:stCondLst>
                                  <p:childTnLst>
                                    <p:set>
                                      <p:cBhvr>
                                        <p:cTn id="168" dur="1" fill="hold">
                                          <p:stCondLst>
                                            <p:cond delay="0"/>
                                          </p:stCondLst>
                                        </p:cTn>
                                        <p:tgtEl>
                                          <p:spTgt spid="93"/>
                                        </p:tgtEl>
                                        <p:attrNameLst>
                                          <p:attrName>style.visibility</p:attrName>
                                        </p:attrNameLst>
                                      </p:cBhvr>
                                      <p:to>
                                        <p:strVal val="visible"/>
                                      </p:to>
                                    </p:set>
                                  </p:childTnLst>
                                </p:cTn>
                              </p:par>
                              <p:par>
                                <p:cTn id="169" presetID="1" presetClass="entr" presetSubtype="0" fill="hold" grpId="0" nodeType="withEffect">
                                  <p:stCondLst>
                                    <p:cond delay="0"/>
                                  </p:stCondLst>
                                  <p:childTnLst>
                                    <p:set>
                                      <p:cBhvr>
                                        <p:cTn id="170" dur="1" fill="hold">
                                          <p:stCondLst>
                                            <p:cond delay="0"/>
                                          </p:stCondLst>
                                        </p:cTn>
                                        <p:tgtEl>
                                          <p:spTgt spid="94"/>
                                        </p:tgtEl>
                                        <p:attrNameLst>
                                          <p:attrName>style.visibility</p:attrName>
                                        </p:attrNameLst>
                                      </p:cBhvr>
                                      <p:to>
                                        <p:strVal val="visible"/>
                                      </p:to>
                                    </p:set>
                                  </p:childTnLst>
                                </p:cTn>
                              </p:par>
                            </p:childTnLst>
                          </p:cTn>
                        </p:par>
                      </p:childTnLst>
                    </p:cTn>
                  </p:par>
                  <p:par>
                    <p:cTn id="171" fill="hold">
                      <p:stCondLst>
                        <p:cond delay="indefinite"/>
                      </p:stCondLst>
                      <p:childTnLst>
                        <p:par>
                          <p:cTn id="172" fill="hold">
                            <p:stCondLst>
                              <p:cond delay="0"/>
                            </p:stCondLst>
                            <p:childTnLst>
                              <p:par>
                                <p:cTn id="173" presetID="1" presetClass="entr" presetSubtype="0" fill="hold" grpId="0" nodeType="clickEffect">
                                  <p:stCondLst>
                                    <p:cond delay="0"/>
                                  </p:stCondLst>
                                  <p:childTnLst>
                                    <p:set>
                                      <p:cBhvr>
                                        <p:cTn id="174" dur="1" fill="hold">
                                          <p:stCondLst>
                                            <p:cond delay="0"/>
                                          </p:stCondLst>
                                        </p:cTn>
                                        <p:tgtEl>
                                          <p:spTgt spid="103"/>
                                        </p:tgtEl>
                                        <p:attrNameLst>
                                          <p:attrName>style.visibility</p:attrName>
                                        </p:attrNameLst>
                                      </p:cBhvr>
                                      <p:to>
                                        <p:strVal val="visible"/>
                                      </p:to>
                                    </p:set>
                                  </p:childTnLst>
                                </p:cTn>
                              </p:par>
                            </p:childTnLst>
                          </p:cTn>
                        </p:par>
                      </p:childTnLst>
                    </p:cTn>
                  </p:par>
                  <p:par>
                    <p:cTn id="175" fill="hold">
                      <p:stCondLst>
                        <p:cond delay="indefinite"/>
                      </p:stCondLst>
                      <p:childTnLst>
                        <p:par>
                          <p:cTn id="176" fill="hold">
                            <p:stCondLst>
                              <p:cond delay="0"/>
                            </p:stCondLst>
                            <p:childTnLst>
                              <p:par>
                                <p:cTn id="177" presetID="1" presetClass="entr" presetSubtype="0" fill="hold" grpId="0" nodeType="clickEffect">
                                  <p:stCondLst>
                                    <p:cond delay="0"/>
                                  </p:stCondLst>
                                  <p:childTnLst>
                                    <p:set>
                                      <p:cBhvr>
                                        <p:cTn id="178" dur="1" fill="hold">
                                          <p:stCondLst>
                                            <p:cond delay="0"/>
                                          </p:stCondLst>
                                        </p:cTn>
                                        <p:tgtEl>
                                          <p:spTgt spid="104"/>
                                        </p:tgtEl>
                                        <p:attrNameLst>
                                          <p:attrName>style.visibility</p:attrName>
                                        </p:attrNameLst>
                                      </p:cBhvr>
                                      <p:to>
                                        <p:strVal val="visible"/>
                                      </p:to>
                                    </p:set>
                                  </p:childTnLst>
                                </p:cTn>
                              </p:par>
                            </p:childTnLst>
                          </p:cTn>
                        </p:par>
                      </p:childTnLst>
                    </p:cTn>
                  </p:par>
                  <p:par>
                    <p:cTn id="179" fill="hold">
                      <p:stCondLst>
                        <p:cond delay="indefinite"/>
                      </p:stCondLst>
                      <p:childTnLst>
                        <p:par>
                          <p:cTn id="180" fill="hold">
                            <p:stCondLst>
                              <p:cond delay="0"/>
                            </p:stCondLst>
                            <p:childTnLst>
                              <p:par>
                                <p:cTn id="181" presetID="1" presetClass="entr" presetSubtype="0" fill="hold" grpId="0" nodeType="clickEffect">
                                  <p:stCondLst>
                                    <p:cond delay="0"/>
                                  </p:stCondLst>
                                  <p:childTnLst>
                                    <p:set>
                                      <p:cBhvr>
                                        <p:cTn id="182" dur="1" fill="hold">
                                          <p:stCondLst>
                                            <p:cond delay="0"/>
                                          </p:stCondLst>
                                        </p:cTn>
                                        <p:tgtEl>
                                          <p:spTgt spid="106"/>
                                        </p:tgtEl>
                                        <p:attrNameLst>
                                          <p:attrName>style.visibility</p:attrName>
                                        </p:attrNameLst>
                                      </p:cBhvr>
                                      <p:to>
                                        <p:strVal val="visible"/>
                                      </p:to>
                                    </p:set>
                                  </p:childTnLst>
                                </p:cTn>
                              </p:par>
                            </p:childTnLst>
                          </p:cTn>
                        </p:par>
                      </p:childTnLst>
                    </p:cTn>
                  </p:par>
                  <p:par>
                    <p:cTn id="183" fill="hold">
                      <p:stCondLst>
                        <p:cond delay="indefinite"/>
                      </p:stCondLst>
                      <p:childTnLst>
                        <p:par>
                          <p:cTn id="184" fill="hold">
                            <p:stCondLst>
                              <p:cond delay="0"/>
                            </p:stCondLst>
                            <p:childTnLst>
                              <p:par>
                                <p:cTn id="185" presetID="1" presetClass="entr" presetSubtype="0" fill="hold" grpId="0" nodeType="clickEffect">
                                  <p:stCondLst>
                                    <p:cond delay="0"/>
                                  </p:stCondLst>
                                  <p:childTnLst>
                                    <p:set>
                                      <p:cBhvr>
                                        <p:cTn id="186" dur="1" fill="hold">
                                          <p:stCondLst>
                                            <p:cond delay="0"/>
                                          </p:stCondLst>
                                        </p:cTn>
                                        <p:tgtEl>
                                          <p:spTgt spid="107"/>
                                        </p:tgtEl>
                                        <p:attrNameLst>
                                          <p:attrName>style.visibility</p:attrName>
                                        </p:attrNameLst>
                                      </p:cBhvr>
                                      <p:to>
                                        <p:strVal val="visible"/>
                                      </p:to>
                                    </p:set>
                                  </p:childTnLst>
                                </p:cTn>
                              </p:par>
                            </p:childTnLst>
                          </p:cTn>
                        </p:par>
                      </p:childTnLst>
                    </p:cTn>
                  </p:par>
                  <p:par>
                    <p:cTn id="187" fill="hold">
                      <p:stCondLst>
                        <p:cond delay="indefinite"/>
                      </p:stCondLst>
                      <p:childTnLst>
                        <p:par>
                          <p:cTn id="188" fill="hold">
                            <p:stCondLst>
                              <p:cond delay="0"/>
                            </p:stCondLst>
                            <p:childTnLst>
                              <p:par>
                                <p:cTn id="189" presetID="1" presetClass="entr" presetSubtype="0" fill="hold" grpId="0" nodeType="clickEffect">
                                  <p:stCondLst>
                                    <p:cond delay="0"/>
                                  </p:stCondLst>
                                  <p:childTnLst>
                                    <p:set>
                                      <p:cBhvr>
                                        <p:cTn id="190" dur="1" fill="hold">
                                          <p:stCondLst>
                                            <p:cond delay="0"/>
                                          </p:stCondLst>
                                        </p:cTn>
                                        <p:tgtEl>
                                          <p:spTgt spid="99"/>
                                        </p:tgtEl>
                                        <p:attrNameLst>
                                          <p:attrName>style.visibility</p:attrName>
                                        </p:attrNameLst>
                                      </p:cBhvr>
                                      <p:to>
                                        <p:strVal val="visible"/>
                                      </p:to>
                                    </p:set>
                                  </p:childTnLst>
                                </p:cTn>
                              </p:par>
                            </p:childTnLst>
                          </p:cTn>
                        </p:par>
                      </p:childTnLst>
                    </p:cTn>
                  </p:par>
                  <p:par>
                    <p:cTn id="191" fill="hold">
                      <p:stCondLst>
                        <p:cond delay="indefinite"/>
                      </p:stCondLst>
                      <p:childTnLst>
                        <p:par>
                          <p:cTn id="192" fill="hold">
                            <p:stCondLst>
                              <p:cond delay="0"/>
                            </p:stCondLst>
                            <p:childTnLst>
                              <p:par>
                                <p:cTn id="193" presetID="1" presetClass="entr" presetSubtype="0" fill="hold" nodeType="clickEffect">
                                  <p:stCondLst>
                                    <p:cond delay="0"/>
                                  </p:stCondLst>
                                  <p:childTnLst>
                                    <p:set>
                                      <p:cBhvr>
                                        <p:cTn id="194" dur="1" fill="hold">
                                          <p:stCondLst>
                                            <p:cond delay="0"/>
                                          </p:stCondLst>
                                        </p:cTn>
                                        <p:tgtEl>
                                          <p:spTgt spid="100">
                                            <p:txEl>
                                              <p:pRg st="0" end="0"/>
                                            </p:txEl>
                                          </p:spTgt>
                                        </p:tgtEl>
                                        <p:attrNameLst>
                                          <p:attrName>style.visibility</p:attrName>
                                        </p:attrNameLst>
                                      </p:cBhvr>
                                      <p:to>
                                        <p:strVal val="visible"/>
                                      </p:to>
                                    </p:set>
                                  </p:childTnLst>
                                </p:cTn>
                              </p:par>
                            </p:childTnLst>
                          </p:cTn>
                        </p:par>
                      </p:childTnLst>
                    </p:cTn>
                  </p:par>
                  <p:par>
                    <p:cTn id="195" fill="hold">
                      <p:stCondLst>
                        <p:cond delay="indefinite"/>
                      </p:stCondLst>
                      <p:childTnLst>
                        <p:par>
                          <p:cTn id="196" fill="hold">
                            <p:stCondLst>
                              <p:cond delay="0"/>
                            </p:stCondLst>
                            <p:childTnLst>
                              <p:par>
                                <p:cTn id="197" presetID="1" presetClass="entr" presetSubtype="0" fill="hold" grpId="0" nodeType="clickEffect">
                                  <p:stCondLst>
                                    <p:cond delay="0"/>
                                  </p:stCondLst>
                                  <p:childTnLst>
                                    <p:set>
                                      <p:cBhvr>
                                        <p:cTn id="198" dur="1" fill="hold">
                                          <p:stCondLst>
                                            <p:cond delay="0"/>
                                          </p:stCondLst>
                                        </p:cTn>
                                        <p:tgtEl>
                                          <p:spTgt spid="101"/>
                                        </p:tgtEl>
                                        <p:attrNameLst>
                                          <p:attrName>style.visibility</p:attrName>
                                        </p:attrNameLst>
                                      </p:cBhvr>
                                      <p:to>
                                        <p:strVal val="visible"/>
                                      </p:to>
                                    </p:set>
                                  </p:childTnLst>
                                </p:cTn>
                              </p:par>
                            </p:childTnLst>
                          </p:cTn>
                        </p:par>
                      </p:childTnLst>
                    </p:cTn>
                  </p:par>
                  <p:par>
                    <p:cTn id="199" fill="hold">
                      <p:stCondLst>
                        <p:cond delay="indefinite"/>
                      </p:stCondLst>
                      <p:childTnLst>
                        <p:par>
                          <p:cTn id="200" fill="hold">
                            <p:stCondLst>
                              <p:cond delay="0"/>
                            </p:stCondLst>
                            <p:childTnLst>
                              <p:par>
                                <p:cTn id="201" presetID="1" presetClass="entr" presetSubtype="0" fill="hold" grpId="0" nodeType="clickEffect">
                                  <p:stCondLst>
                                    <p:cond delay="0"/>
                                  </p:stCondLst>
                                  <p:childTnLst>
                                    <p:set>
                                      <p:cBhvr>
                                        <p:cTn id="202" dur="1" fill="hold">
                                          <p:stCondLst>
                                            <p:cond delay="0"/>
                                          </p:stCondLst>
                                        </p:cTn>
                                        <p:tgtEl>
                                          <p:spTgt spid="1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1" grpId="0"/>
      <p:bldP spid="12" grpId="0"/>
      <p:bldP spid="13" grpId="0"/>
      <p:bldP spid="22" grpId="0"/>
      <p:bldP spid="23" grpId="0"/>
      <p:bldP spid="28" grpId="0"/>
      <p:bldP spid="29" grpId="0"/>
      <p:bldP spid="30" grpId="0"/>
      <p:bldP spid="32" grpId="0"/>
      <p:bldP spid="33" grpId="0"/>
      <p:bldP spid="34" grpId="0"/>
      <p:bldP spid="37" grpId="0"/>
      <p:bldP spid="39" grpId="0"/>
      <p:bldP spid="40" grpId="0"/>
      <p:bldP spid="43" grpId="0"/>
      <p:bldP spid="44" grpId="0"/>
      <p:bldP spid="49" grpId="0"/>
      <p:bldP spid="50" grpId="0"/>
      <p:bldP spid="51" grpId="0"/>
      <p:bldP spid="53" grpId="0"/>
      <p:bldP spid="54" grpId="0"/>
      <p:bldP spid="55" grpId="0"/>
      <p:bldP spid="58" grpId="0"/>
      <p:bldP spid="60" grpId="0"/>
      <p:bldP spid="61" grpId="0"/>
      <p:bldP spid="65" grpId="0"/>
      <p:bldP spid="72" grpId="0"/>
      <p:bldP spid="75" grpId="0"/>
      <p:bldP spid="76" grpId="0"/>
      <p:bldP spid="85" grpId="0"/>
      <p:bldP spid="86" grpId="0"/>
      <p:bldP spid="90" grpId="0"/>
      <p:bldP spid="91" grpId="0"/>
      <p:bldP spid="92" grpId="0"/>
      <p:bldP spid="94" grpId="0"/>
      <p:bldP spid="95" grpId="0"/>
      <p:bldP spid="96" grpId="0"/>
      <p:bldP spid="97" grpId="0"/>
      <p:bldP spid="98" grpId="0"/>
      <p:bldP spid="99" grpId="0"/>
      <p:bldP spid="101" grpId="0"/>
      <p:bldP spid="102" grpId="0"/>
      <p:bldP spid="103" grpId="0"/>
      <p:bldP spid="104" grpId="0"/>
      <p:bldP spid="106" grpId="0"/>
      <p:bldP spid="10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A463F4-4956-885B-0087-BED60ED8AFB3}"/>
              </a:ext>
            </a:extLst>
          </p:cNvPr>
          <p:cNvSpPr>
            <a:spLocks noGrp="1"/>
          </p:cNvSpPr>
          <p:nvPr>
            <p:ph type="title"/>
          </p:nvPr>
        </p:nvSpPr>
        <p:spPr/>
        <p:txBody>
          <a:bodyPr/>
          <a:lstStyle/>
          <a:p>
            <a:r>
              <a:rPr lang="en-GB" dirty="0">
                <a:latin typeface="Century Gothic" panose="020B0502020202020204" pitchFamily="34" charset="0"/>
              </a:rPr>
              <a:t>Bonding in the Alkanes</a:t>
            </a:r>
          </a:p>
        </p:txBody>
      </p:sp>
      <p:sp>
        <p:nvSpPr>
          <p:cNvPr id="3" name="Oval 2">
            <a:extLst>
              <a:ext uri="{FF2B5EF4-FFF2-40B4-BE49-F238E27FC236}">
                <a16:creationId xmlns:a16="http://schemas.microsoft.com/office/drawing/2014/main" id="{A52F522A-AF52-3E26-AB0E-8724F11A70DD}"/>
              </a:ext>
            </a:extLst>
          </p:cNvPr>
          <p:cNvSpPr/>
          <p:nvPr/>
        </p:nvSpPr>
        <p:spPr>
          <a:xfrm>
            <a:off x="1847584" y="2144896"/>
            <a:ext cx="1840230" cy="171259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dirty="0">
              <a:latin typeface="Century Gothic" panose="020B0502020202020204" pitchFamily="34" charset="0"/>
            </a:endParaRPr>
          </a:p>
        </p:txBody>
      </p:sp>
      <p:sp>
        <p:nvSpPr>
          <p:cNvPr id="4" name="Oval 3">
            <a:extLst>
              <a:ext uri="{FF2B5EF4-FFF2-40B4-BE49-F238E27FC236}">
                <a16:creationId xmlns:a16="http://schemas.microsoft.com/office/drawing/2014/main" id="{77A7B714-956C-F3BB-04F9-1305CFB61791}"/>
              </a:ext>
            </a:extLst>
          </p:cNvPr>
          <p:cNvSpPr/>
          <p:nvPr/>
        </p:nvSpPr>
        <p:spPr>
          <a:xfrm>
            <a:off x="1268464" y="2562726"/>
            <a:ext cx="914400" cy="89027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dirty="0">
              <a:latin typeface="Century Gothic" panose="020B0502020202020204" pitchFamily="34" charset="0"/>
            </a:endParaRPr>
          </a:p>
        </p:txBody>
      </p:sp>
      <p:sp>
        <p:nvSpPr>
          <p:cNvPr id="5" name="Oval 4">
            <a:extLst>
              <a:ext uri="{FF2B5EF4-FFF2-40B4-BE49-F238E27FC236}">
                <a16:creationId xmlns:a16="http://schemas.microsoft.com/office/drawing/2014/main" id="{98CDCB74-340E-A1E1-D23E-F5FCA454E4EB}"/>
              </a:ext>
            </a:extLst>
          </p:cNvPr>
          <p:cNvSpPr/>
          <p:nvPr/>
        </p:nvSpPr>
        <p:spPr>
          <a:xfrm>
            <a:off x="3357614" y="2566536"/>
            <a:ext cx="914400" cy="89027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dirty="0">
              <a:latin typeface="Century Gothic" panose="020B0502020202020204" pitchFamily="34" charset="0"/>
            </a:endParaRPr>
          </a:p>
        </p:txBody>
      </p:sp>
      <p:sp>
        <p:nvSpPr>
          <p:cNvPr id="6" name="Oval 5">
            <a:extLst>
              <a:ext uri="{FF2B5EF4-FFF2-40B4-BE49-F238E27FC236}">
                <a16:creationId xmlns:a16="http://schemas.microsoft.com/office/drawing/2014/main" id="{9DEDFFD9-5720-7832-9245-6088D680B68C}"/>
              </a:ext>
            </a:extLst>
          </p:cNvPr>
          <p:cNvSpPr/>
          <p:nvPr/>
        </p:nvSpPr>
        <p:spPr>
          <a:xfrm>
            <a:off x="2292719" y="3526656"/>
            <a:ext cx="914400" cy="89027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dirty="0">
              <a:latin typeface="Century Gothic" panose="020B0502020202020204" pitchFamily="34" charset="0"/>
            </a:endParaRPr>
          </a:p>
        </p:txBody>
      </p:sp>
      <p:sp>
        <p:nvSpPr>
          <p:cNvPr id="7" name="Oval 6">
            <a:extLst>
              <a:ext uri="{FF2B5EF4-FFF2-40B4-BE49-F238E27FC236}">
                <a16:creationId xmlns:a16="http://schemas.microsoft.com/office/drawing/2014/main" id="{926B5F66-3DEB-C61B-C65F-554363A07192}"/>
              </a:ext>
            </a:extLst>
          </p:cNvPr>
          <p:cNvSpPr/>
          <p:nvPr/>
        </p:nvSpPr>
        <p:spPr>
          <a:xfrm>
            <a:off x="2281289" y="1676266"/>
            <a:ext cx="914400" cy="89027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dirty="0">
              <a:latin typeface="Century Gothic" panose="020B0502020202020204" pitchFamily="34" charset="0"/>
            </a:endParaRPr>
          </a:p>
        </p:txBody>
      </p:sp>
      <p:sp>
        <p:nvSpPr>
          <p:cNvPr id="8" name="TextBox 7">
            <a:extLst>
              <a:ext uri="{FF2B5EF4-FFF2-40B4-BE49-F238E27FC236}">
                <a16:creationId xmlns:a16="http://schemas.microsoft.com/office/drawing/2014/main" id="{D70395B6-5873-30A9-2D11-422FCB288FE0}"/>
              </a:ext>
            </a:extLst>
          </p:cNvPr>
          <p:cNvSpPr txBox="1"/>
          <p:nvPr/>
        </p:nvSpPr>
        <p:spPr>
          <a:xfrm>
            <a:off x="1855839" y="2676480"/>
            <a:ext cx="325730" cy="369332"/>
          </a:xfrm>
          <a:prstGeom prst="rect">
            <a:avLst/>
          </a:prstGeom>
          <a:noFill/>
        </p:spPr>
        <p:txBody>
          <a:bodyPr wrap="none" rtlCol="0">
            <a:spAutoFit/>
          </a:bodyPr>
          <a:lstStyle/>
          <a:p>
            <a:r>
              <a:rPr lang="en-GB" dirty="0">
                <a:latin typeface="Century Gothic" panose="020B0502020202020204" pitchFamily="34" charset="0"/>
              </a:rPr>
              <a:t>X</a:t>
            </a:r>
          </a:p>
        </p:txBody>
      </p:sp>
      <p:sp>
        <p:nvSpPr>
          <p:cNvPr id="9" name="TextBox 8">
            <a:extLst>
              <a:ext uri="{FF2B5EF4-FFF2-40B4-BE49-F238E27FC236}">
                <a16:creationId xmlns:a16="http://schemas.microsoft.com/office/drawing/2014/main" id="{26C76573-5A69-19C7-AC36-1E74D5727F32}"/>
              </a:ext>
            </a:extLst>
          </p:cNvPr>
          <p:cNvSpPr txBox="1"/>
          <p:nvPr/>
        </p:nvSpPr>
        <p:spPr>
          <a:xfrm>
            <a:off x="2737582" y="2121308"/>
            <a:ext cx="325730" cy="369332"/>
          </a:xfrm>
          <a:prstGeom prst="rect">
            <a:avLst/>
          </a:prstGeom>
          <a:noFill/>
        </p:spPr>
        <p:txBody>
          <a:bodyPr wrap="none" rtlCol="0">
            <a:spAutoFit/>
          </a:bodyPr>
          <a:lstStyle/>
          <a:p>
            <a:r>
              <a:rPr lang="en-GB" dirty="0">
                <a:latin typeface="Century Gothic" panose="020B0502020202020204" pitchFamily="34" charset="0"/>
              </a:rPr>
              <a:t>X</a:t>
            </a:r>
          </a:p>
        </p:txBody>
      </p:sp>
      <p:sp>
        <p:nvSpPr>
          <p:cNvPr id="10" name="TextBox 9">
            <a:extLst>
              <a:ext uri="{FF2B5EF4-FFF2-40B4-BE49-F238E27FC236}">
                <a16:creationId xmlns:a16="http://schemas.microsoft.com/office/drawing/2014/main" id="{97DAECFD-FFBF-06C6-D17D-C1BC431D7522}"/>
              </a:ext>
            </a:extLst>
          </p:cNvPr>
          <p:cNvSpPr txBox="1"/>
          <p:nvPr/>
        </p:nvSpPr>
        <p:spPr>
          <a:xfrm>
            <a:off x="3412496" y="2959508"/>
            <a:ext cx="325730" cy="369332"/>
          </a:xfrm>
          <a:prstGeom prst="rect">
            <a:avLst/>
          </a:prstGeom>
          <a:noFill/>
        </p:spPr>
        <p:txBody>
          <a:bodyPr wrap="none" rtlCol="0">
            <a:spAutoFit/>
          </a:bodyPr>
          <a:lstStyle/>
          <a:p>
            <a:r>
              <a:rPr lang="en-GB" dirty="0">
                <a:latin typeface="Century Gothic" panose="020B0502020202020204" pitchFamily="34" charset="0"/>
              </a:rPr>
              <a:t>X</a:t>
            </a:r>
          </a:p>
        </p:txBody>
      </p:sp>
      <p:sp>
        <p:nvSpPr>
          <p:cNvPr id="11" name="TextBox 10">
            <a:extLst>
              <a:ext uri="{FF2B5EF4-FFF2-40B4-BE49-F238E27FC236}">
                <a16:creationId xmlns:a16="http://schemas.microsoft.com/office/drawing/2014/main" id="{6EC0A3A9-47E5-7313-253C-647980F1D5E1}"/>
              </a:ext>
            </a:extLst>
          </p:cNvPr>
          <p:cNvSpPr txBox="1"/>
          <p:nvPr/>
        </p:nvSpPr>
        <p:spPr>
          <a:xfrm>
            <a:off x="2498097" y="3514680"/>
            <a:ext cx="325730" cy="369332"/>
          </a:xfrm>
          <a:prstGeom prst="rect">
            <a:avLst/>
          </a:prstGeom>
          <a:noFill/>
        </p:spPr>
        <p:txBody>
          <a:bodyPr wrap="none" rtlCol="0">
            <a:spAutoFit/>
          </a:bodyPr>
          <a:lstStyle/>
          <a:p>
            <a:r>
              <a:rPr lang="en-GB" dirty="0">
                <a:latin typeface="Century Gothic" panose="020B0502020202020204" pitchFamily="34" charset="0"/>
              </a:rPr>
              <a:t>X</a:t>
            </a:r>
          </a:p>
        </p:txBody>
      </p:sp>
      <p:sp>
        <p:nvSpPr>
          <p:cNvPr id="12" name="Oval 11">
            <a:extLst>
              <a:ext uri="{FF2B5EF4-FFF2-40B4-BE49-F238E27FC236}">
                <a16:creationId xmlns:a16="http://schemas.microsoft.com/office/drawing/2014/main" id="{59F81FF8-81F7-936A-FA4E-10AC17451445}"/>
              </a:ext>
            </a:extLst>
          </p:cNvPr>
          <p:cNvSpPr/>
          <p:nvPr/>
        </p:nvSpPr>
        <p:spPr>
          <a:xfrm>
            <a:off x="1964696" y="3079253"/>
            <a:ext cx="97972" cy="11974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Century Gothic" panose="020B0502020202020204" pitchFamily="34" charset="0"/>
            </a:endParaRPr>
          </a:p>
        </p:txBody>
      </p:sp>
      <p:sp>
        <p:nvSpPr>
          <p:cNvPr id="13" name="Oval 12">
            <a:extLst>
              <a:ext uri="{FF2B5EF4-FFF2-40B4-BE49-F238E27FC236}">
                <a16:creationId xmlns:a16="http://schemas.microsoft.com/office/drawing/2014/main" id="{D3A5C4CE-A591-38F4-0EFC-76DBED91BB41}"/>
              </a:ext>
            </a:extLst>
          </p:cNvPr>
          <p:cNvSpPr/>
          <p:nvPr/>
        </p:nvSpPr>
        <p:spPr>
          <a:xfrm>
            <a:off x="2606953" y="2230167"/>
            <a:ext cx="97972" cy="11974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Century Gothic" panose="020B0502020202020204" pitchFamily="34" charset="0"/>
            </a:endParaRPr>
          </a:p>
        </p:txBody>
      </p:sp>
      <p:sp>
        <p:nvSpPr>
          <p:cNvPr id="14" name="Oval 13">
            <a:extLst>
              <a:ext uri="{FF2B5EF4-FFF2-40B4-BE49-F238E27FC236}">
                <a16:creationId xmlns:a16="http://schemas.microsoft.com/office/drawing/2014/main" id="{E134A9ED-18C1-BD28-043D-BD0C81094FFC}"/>
              </a:ext>
            </a:extLst>
          </p:cNvPr>
          <p:cNvSpPr/>
          <p:nvPr/>
        </p:nvSpPr>
        <p:spPr>
          <a:xfrm>
            <a:off x="3499582" y="2850653"/>
            <a:ext cx="97972" cy="11974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Century Gothic" panose="020B0502020202020204" pitchFamily="34" charset="0"/>
            </a:endParaRPr>
          </a:p>
        </p:txBody>
      </p:sp>
      <p:sp>
        <p:nvSpPr>
          <p:cNvPr id="15" name="Oval 14">
            <a:extLst>
              <a:ext uri="{FF2B5EF4-FFF2-40B4-BE49-F238E27FC236}">
                <a16:creationId xmlns:a16="http://schemas.microsoft.com/office/drawing/2014/main" id="{A7D99171-240D-7374-C1D1-327087282BB5}"/>
              </a:ext>
            </a:extLst>
          </p:cNvPr>
          <p:cNvSpPr/>
          <p:nvPr/>
        </p:nvSpPr>
        <p:spPr>
          <a:xfrm>
            <a:off x="2781125" y="3623538"/>
            <a:ext cx="97972" cy="11974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Century Gothic" panose="020B0502020202020204" pitchFamily="34" charset="0"/>
            </a:endParaRPr>
          </a:p>
        </p:txBody>
      </p:sp>
      <p:sp>
        <p:nvSpPr>
          <p:cNvPr id="16" name="Oval 15">
            <a:extLst>
              <a:ext uri="{FF2B5EF4-FFF2-40B4-BE49-F238E27FC236}">
                <a16:creationId xmlns:a16="http://schemas.microsoft.com/office/drawing/2014/main" id="{CDB8059E-358C-42CF-4E27-5332344C1E20}"/>
              </a:ext>
            </a:extLst>
          </p:cNvPr>
          <p:cNvSpPr/>
          <p:nvPr/>
        </p:nvSpPr>
        <p:spPr>
          <a:xfrm>
            <a:off x="7909171" y="1982664"/>
            <a:ext cx="1840230" cy="171259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dirty="0">
              <a:latin typeface="Century Gothic" panose="020B0502020202020204" pitchFamily="34" charset="0"/>
            </a:endParaRPr>
          </a:p>
        </p:txBody>
      </p:sp>
      <p:sp>
        <p:nvSpPr>
          <p:cNvPr id="17" name="Oval 16">
            <a:extLst>
              <a:ext uri="{FF2B5EF4-FFF2-40B4-BE49-F238E27FC236}">
                <a16:creationId xmlns:a16="http://schemas.microsoft.com/office/drawing/2014/main" id="{2FF5F810-026A-464E-3D46-CEDD71FFF73C}"/>
              </a:ext>
            </a:extLst>
          </p:cNvPr>
          <p:cNvSpPr/>
          <p:nvPr/>
        </p:nvSpPr>
        <p:spPr>
          <a:xfrm>
            <a:off x="5784586" y="2452009"/>
            <a:ext cx="914400" cy="89027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dirty="0">
              <a:latin typeface="Century Gothic" panose="020B0502020202020204" pitchFamily="34" charset="0"/>
            </a:endParaRPr>
          </a:p>
        </p:txBody>
      </p:sp>
      <p:sp>
        <p:nvSpPr>
          <p:cNvPr id="18" name="Oval 17">
            <a:extLst>
              <a:ext uri="{FF2B5EF4-FFF2-40B4-BE49-F238E27FC236}">
                <a16:creationId xmlns:a16="http://schemas.microsoft.com/office/drawing/2014/main" id="{470417E3-19CC-7AFA-D30C-AB005CDAD6E8}"/>
              </a:ext>
            </a:extLst>
          </p:cNvPr>
          <p:cNvSpPr/>
          <p:nvPr/>
        </p:nvSpPr>
        <p:spPr>
          <a:xfrm>
            <a:off x="9419201" y="2404304"/>
            <a:ext cx="914400" cy="89027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dirty="0">
              <a:latin typeface="Century Gothic" panose="020B0502020202020204" pitchFamily="34" charset="0"/>
            </a:endParaRPr>
          </a:p>
        </p:txBody>
      </p:sp>
      <p:sp>
        <p:nvSpPr>
          <p:cNvPr id="19" name="Oval 18">
            <a:extLst>
              <a:ext uri="{FF2B5EF4-FFF2-40B4-BE49-F238E27FC236}">
                <a16:creationId xmlns:a16="http://schemas.microsoft.com/office/drawing/2014/main" id="{D882D386-67B3-3B13-9497-3FE87271D835}"/>
              </a:ext>
            </a:extLst>
          </p:cNvPr>
          <p:cNvSpPr/>
          <p:nvPr/>
        </p:nvSpPr>
        <p:spPr>
          <a:xfrm>
            <a:off x="8354306" y="3364424"/>
            <a:ext cx="914400" cy="89027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dirty="0">
              <a:latin typeface="Century Gothic" panose="020B0502020202020204" pitchFamily="34" charset="0"/>
            </a:endParaRPr>
          </a:p>
        </p:txBody>
      </p:sp>
      <p:sp>
        <p:nvSpPr>
          <p:cNvPr id="20" name="Oval 19">
            <a:extLst>
              <a:ext uri="{FF2B5EF4-FFF2-40B4-BE49-F238E27FC236}">
                <a16:creationId xmlns:a16="http://schemas.microsoft.com/office/drawing/2014/main" id="{8A009C15-5FC4-0758-E8F2-7FE04441E172}"/>
              </a:ext>
            </a:extLst>
          </p:cNvPr>
          <p:cNvSpPr/>
          <p:nvPr/>
        </p:nvSpPr>
        <p:spPr>
          <a:xfrm>
            <a:off x="8342876" y="1514034"/>
            <a:ext cx="914400" cy="89027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dirty="0">
              <a:latin typeface="Century Gothic" panose="020B0502020202020204" pitchFamily="34" charset="0"/>
            </a:endParaRPr>
          </a:p>
        </p:txBody>
      </p:sp>
      <p:sp>
        <p:nvSpPr>
          <p:cNvPr id="21" name="TextBox 20">
            <a:extLst>
              <a:ext uri="{FF2B5EF4-FFF2-40B4-BE49-F238E27FC236}">
                <a16:creationId xmlns:a16="http://schemas.microsoft.com/office/drawing/2014/main" id="{68E679C0-CC31-556A-EF09-912F029BD43F}"/>
              </a:ext>
            </a:extLst>
          </p:cNvPr>
          <p:cNvSpPr txBox="1"/>
          <p:nvPr/>
        </p:nvSpPr>
        <p:spPr>
          <a:xfrm>
            <a:off x="6371961" y="2565763"/>
            <a:ext cx="325730" cy="369332"/>
          </a:xfrm>
          <a:prstGeom prst="rect">
            <a:avLst/>
          </a:prstGeom>
          <a:noFill/>
        </p:spPr>
        <p:txBody>
          <a:bodyPr wrap="none" rtlCol="0">
            <a:spAutoFit/>
          </a:bodyPr>
          <a:lstStyle/>
          <a:p>
            <a:r>
              <a:rPr lang="en-GB" dirty="0">
                <a:latin typeface="Century Gothic" panose="020B0502020202020204" pitchFamily="34" charset="0"/>
              </a:rPr>
              <a:t>X</a:t>
            </a:r>
          </a:p>
        </p:txBody>
      </p:sp>
      <p:sp>
        <p:nvSpPr>
          <p:cNvPr id="22" name="TextBox 21">
            <a:extLst>
              <a:ext uri="{FF2B5EF4-FFF2-40B4-BE49-F238E27FC236}">
                <a16:creationId xmlns:a16="http://schemas.microsoft.com/office/drawing/2014/main" id="{D11489E5-49D4-5805-878B-335C27A62D36}"/>
              </a:ext>
            </a:extLst>
          </p:cNvPr>
          <p:cNvSpPr txBox="1"/>
          <p:nvPr/>
        </p:nvSpPr>
        <p:spPr>
          <a:xfrm>
            <a:off x="8799169" y="1959076"/>
            <a:ext cx="325730" cy="369332"/>
          </a:xfrm>
          <a:prstGeom prst="rect">
            <a:avLst/>
          </a:prstGeom>
          <a:noFill/>
        </p:spPr>
        <p:txBody>
          <a:bodyPr wrap="none" rtlCol="0">
            <a:spAutoFit/>
          </a:bodyPr>
          <a:lstStyle/>
          <a:p>
            <a:r>
              <a:rPr lang="en-GB" dirty="0">
                <a:latin typeface="Century Gothic" panose="020B0502020202020204" pitchFamily="34" charset="0"/>
              </a:rPr>
              <a:t>X</a:t>
            </a:r>
          </a:p>
        </p:txBody>
      </p:sp>
      <p:sp>
        <p:nvSpPr>
          <p:cNvPr id="23" name="TextBox 22">
            <a:extLst>
              <a:ext uri="{FF2B5EF4-FFF2-40B4-BE49-F238E27FC236}">
                <a16:creationId xmlns:a16="http://schemas.microsoft.com/office/drawing/2014/main" id="{5C14B373-4C39-0DE9-D730-284D8BE858DF}"/>
              </a:ext>
            </a:extLst>
          </p:cNvPr>
          <p:cNvSpPr txBox="1"/>
          <p:nvPr/>
        </p:nvSpPr>
        <p:spPr>
          <a:xfrm>
            <a:off x="9474083" y="2797276"/>
            <a:ext cx="325730" cy="369332"/>
          </a:xfrm>
          <a:prstGeom prst="rect">
            <a:avLst/>
          </a:prstGeom>
          <a:noFill/>
        </p:spPr>
        <p:txBody>
          <a:bodyPr wrap="none" rtlCol="0">
            <a:spAutoFit/>
          </a:bodyPr>
          <a:lstStyle/>
          <a:p>
            <a:r>
              <a:rPr lang="en-GB" dirty="0">
                <a:latin typeface="Century Gothic" panose="020B0502020202020204" pitchFamily="34" charset="0"/>
              </a:rPr>
              <a:t>X</a:t>
            </a:r>
          </a:p>
        </p:txBody>
      </p:sp>
      <p:sp>
        <p:nvSpPr>
          <p:cNvPr id="24" name="TextBox 23">
            <a:extLst>
              <a:ext uri="{FF2B5EF4-FFF2-40B4-BE49-F238E27FC236}">
                <a16:creationId xmlns:a16="http://schemas.microsoft.com/office/drawing/2014/main" id="{D4E9D34D-C415-C32F-B6C6-B3571C09F180}"/>
              </a:ext>
            </a:extLst>
          </p:cNvPr>
          <p:cNvSpPr txBox="1"/>
          <p:nvPr/>
        </p:nvSpPr>
        <p:spPr>
          <a:xfrm>
            <a:off x="8559684" y="3352448"/>
            <a:ext cx="325730" cy="369332"/>
          </a:xfrm>
          <a:prstGeom prst="rect">
            <a:avLst/>
          </a:prstGeom>
          <a:noFill/>
        </p:spPr>
        <p:txBody>
          <a:bodyPr wrap="none" rtlCol="0">
            <a:spAutoFit/>
          </a:bodyPr>
          <a:lstStyle/>
          <a:p>
            <a:r>
              <a:rPr lang="en-GB" dirty="0">
                <a:latin typeface="Century Gothic" panose="020B0502020202020204" pitchFamily="34" charset="0"/>
              </a:rPr>
              <a:t>X</a:t>
            </a:r>
          </a:p>
        </p:txBody>
      </p:sp>
      <p:sp>
        <p:nvSpPr>
          <p:cNvPr id="25" name="Oval 24">
            <a:extLst>
              <a:ext uri="{FF2B5EF4-FFF2-40B4-BE49-F238E27FC236}">
                <a16:creationId xmlns:a16="http://schemas.microsoft.com/office/drawing/2014/main" id="{3DF46DE1-EDC4-3AE4-C30B-520BE4B2B35E}"/>
              </a:ext>
            </a:extLst>
          </p:cNvPr>
          <p:cNvSpPr/>
          <p:nvPr/>
        </p:nvSpPr>
        <p:spPr>
          <a:xfrm>
            <a:off x="6480818" y="2968536"/>
            <a:ext cx="97972" cy="11974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Century Gothic" panose="020B0502020202020204" pitchFamily="34" charset="0"/>
            </a:endParaRPr>
          </a:p>
        </p:txBody>
      </p:sp>
      <p:sp>
        <p:nvSpPr>
          <p:cNvPr id="26" name="Oval 25">
            <a:extLst>
              <a:ext uri="{FF2B5EF4-FFF2-40B4-BE49-F238E27FC236}">
                <a16:creationId xmlns:a16="http://schemas.microsoft.com/office/drawing/2014/main" id="{EFF5FB0E-A594-2C14-B27A-2D3409774F04}"/>
              </a:ext>
            </a:extLst>
          </p:cNvPr>
          <p:cNvSpPr/>
          <p:nvPr/>
        </p:nvSpPr>
        <p:spPr>
          <a:xfrm>
            <a:off x="8668540" y="2067935"/>
            <a:ext cx="97972" cy="11974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Century Gothic" panose="020B0502020202020204" pitchFamily="34" charset="0"/>
            </a:endParaRPr>
          </a:p>
        </p:txBody>
      </p:sp>
      <p:sp>
        <p:nvSpPr>
          <p:cNvPr id="27" name="Oval 26">
            <a:extLst>
              <a:ext uri="{FF2B5EF4-FFF2-40B4-BE49-F238E27FC236}">
                <a16:creationId xmlns:a16="http://schemas.microsoft.com/office/drawing/2014/main" id="{36642336-2FFF-B816-7136-30D75CC74ACA}"/>
              </a:ext>
            </a:extLst>
          </p:cNvPr>
          <p:cNvSpPr/>
          <p:nvPr/>
        </p:nvSpPr>
        <p:spPr>
          <a:xfrm>
            <a:off x="9561169" y="2688421"/>
            <a:ext cx="97972" cy="11974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Century Gothic" panose="020B0502020202020204" pitchFamily="34" charset="0"/>
            </a:endParaRPr>
          </a:p>
        </p:txBody>
      </p:sp>
      <p:sp>
        <p:nvSpPr>
          <p:cNvPr id="28" name="Oval 27">
            <a:extLst>
              <a:ext uri="{FF2B5EF4-FFF2-40B4-BE49-F238E27FC236}">
                <a16:creationId xmlns:a16="http://schemas.microsoft.com/office/drawing/2014/main" id="{A77CC70A-58BB-9503-3402-A7212ED8D29E}"/>
              </a:ext>
            </a:extLst>
          </p:cNvPr>
          <p:cNvSpPr/>
          <p:nvPr/>
        </p:nvSpPr>
        <p:spPr>
          <a:xfrm>
            <a:off x="8842712" y="3461306"/>
            <a:ext cx="97972" cy="11974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Century Gothic" panose="020B0502020202020204" pitchFamily="34" charset="0"/>
            </a:endParaRPr>
          </a:p>
        </p:txBody>
      </p:sp>
      <p:sp>
        <p:nvSpPr>
          <p:cNvPr id="29" name="Oval 28">
            <a:extLst>
              <a:ext uri="{FF2B5EF4-FFF2-40B4-BE49-F238E27FC236}">
                <a16:creationId xmlns:a16="http://schemas.microsoft.com/office/drawing/2014/main" id="{3E658834-256E-39D3-8A3D-5AC0525CF352}"/>
              </a:ext>
            </a:extLst>
          </p:cNvPr>
          <p:cNvSpPr/>
          <p:nvPr/>
        </p:nvSpPr>
        <p:spPr>
          <a:xfrm>
            <a:off x="6335802" y="2032033"/>
            <a:ext cx="1840230" cy="171259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dirty="0">
              <a:latin typeface="Century Gothic" panose="020B0502020202020204" pitchFamily="34" charset="0"/>
            </a:endParaRPr>
          </a:p>
        </p:txBody>
      </p:sp>
      <p:sp>
        <p:nvSpPr>
          <p:cNvPr id="30" name="Oval 29">
            <a:extLst>
              <a:ext uri="{FF2B5EF4-FFF2-40B4-BE49-F238E27FC236}">
                <a16:creationId xmlns:a16="http://schemas.microsoft.com/office/drawing/2014/main" id="{42690066-30ED-419F-B629-D8E30F4FE24C}"/>
              </a:ext>
            </a:extLst>
          </p:cNvPr>
          <p:cNvSpPr/>
          <p:nvPr/>
        </p:nvSpPr>
        <p:spPr>
          <a:xfrm>
            <a:off x="6780937" y="3413793"/>
            <a:ext cx="914400" cy="89027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dirty="0">
              <a:latin typeface="Century Gothic" panose="020B0502020202020204" pitchFamily="34" charset="0"/>
            </a:endParaRPr>
          </a:p>
        </p:txBody>
      </p:sp>
      <p:sp>
        <p:nvSpPr>
          <p:cNvPr id="31" name="Oval 30">
            <a:extLst>
              <a:ext uri="{FF2B5EF4-FFF2-40B4-BE49-F238E27FC236}">
                <a16:creationId xmlns:a16="http://schemas.microsoft.com/office/drawing/2014/main" id="{568D33F3-EA18-C35D-DF97-ECD76CB71042}"/>
              </a:ext>
            </a:extLst>
          </p:cNvPr>
          <p:cNvSpPr/>
          <p:nvPr/>
        </p:nvSpPr>
        <p:spPr>
          <a:xfrm>
            <a:off x="6769507" y="1563403"/>
            <a:ext cx="914400" cy="89027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dirty="0">
              <a:latin typeface="Century Gothic" panose="020B0502020202020204" pitchFamily="34" charset="0"/>
            </a:endParaRPr>
          </a:p>
        </p:txBody>
      </p:sp>
      <p:sp>
        <p:nvSpPr>
          <p:cNvPr id="32" name="TextBox 31">
            <a:extLst>
              <a:ext uri="{FF2B5EF4-FFF2-40B4-BE49-F238E27FC236}">
                <a16:creationId xmlns:a16="http://schemas.microsoft.com/office/drawing/2014/main" id="{80AA8084-3B1E-0BA9-2313-2F6032D56C46}"/>
              </a:ext>
            </a:extLst>
          </p:cNvPr>
          <p:cNvSpPr txBox="1"/>
          <p:nvPr/>
        </p:nvSpPr>
        <p:spPr>
          <a:xfrm>
            <a:off x="7225800" y="2008445"/>
            <a:ext cx="325730" cy="369332"/>
          </a:xfrm>
          <a:prstGeom prst="rect">
            <a:avLst/>
          </a:prstGeom>
          <a:noFill/>
        </p:spPr>
        <p:txBody>
          <a:bodyPr wrap="none" rtlCol="0">
            <a:spAutoFit/>
          </a:bodyPr>
          <a:lstStyle/>
          <a:p>
            <a:r>
              <a:rPr lang="en-GB" dirty="0">
                <a:latin typeface="Century Gothic" panose="020B0502020202020204" pitchFamily="34" charset="0"/>
              </a:rPr>
              <a:t>X</a:t>
            </a:r>
          </a:p>
        </p:txBody>
      </p:sp>
      <p:sp>
        <p:nvSpPr>
          <p:cNvPr id="33" name="TextBox 32">
            <a:extLst>
              <a:ext uri="{FF2B5EF4-FFF2-40B4-BE49-F238E27FC236}">
                <a16:creationId xmlns:a16="http://schemas.microsoft.com/office/drawing/2014/main" id="{04BB01A9-F169-0E1C-B0C8-9670DADB542D}"/>
              </a:ext>
            </a:extLst>
          </p:cNvPr>
          <p:cNvSpPr txBox="1"/>
          <p:nvPr/>
        </p:nvSpPr>
        <p:spPr>
          <a:xfrm>
            <a:off x="7900714" y="2846645"/>
            <a:ext cx="325730" cy="369332"/>
          </a:xfrm>
          <a:prstGeom prst="rect">
            <a:avLst/>
          </a:prstGeom>
          <a:noFill/>
        </p:spPr>
        <p:txBody>
          <a:bodyPr wrap="none" rtlCol="0">
            <a:spAutoFit/>
          </a:bodyPr>
          <a:lstStyle/>
          <a:p>
            <a:r>
              <a:rPr lang="en-GB" dirty="0">
                <a:latin typeface="Century Gothic" panose="020B0502020202020204" pitchFamily="34" charset="0"/>
              </a:rPr>
              <a:t>X</a:t>
            </a:r>
          </a:p>
        </p:txBody>
      </p:sp>
      <p:sp>
        <p:nvSpPr>
          <p:cNvPr id="34" name="TextBox 33">
            <a:extLst>
              <a:ext uri="{FF2B5EF4-FFF2-40B4-BE49-F238E27FC236}">
                <a16:creationId xmlns:a16="http://schemas.microsoft.com/office/drawing/2014/main" id="{1D2AE2CA-30C8-12DD-EBE1-28CE575FEA14}"/>
              </a:ext>
            </a:extLst>
          </p:cNvPr>
          <p:cNvSpPr txBox="1"/>
          <p:nvPr/>
        </p:nvSpPr>
        <p:spPr>
          <a:xfrm>
            <a:off x="6986315" y="3401817"/>
            <a:ext cx="325730" cy="369332"/>
          </a:xfrm>
          <a:prstGeom prst="rect">
            <a:avLst/>
          </a:prstGeom>
          <a:noFill/>
        </p:spPr>
        <p:txBody>
          <a:bodyPr wrap="none" rtlCol="0">
            <a:spAutoFit/>
          </a:bodyPr>
          <a:lstStyle/>
          <a:p>
            <a:r>
              <a:rPr lang="en-GB" dirty="0">
                <a:latin typeface="Century Gothic" panose="020B0502020202020204" pitchFamily="34" charset="0"/>
              </a:rPr>
              <a:t>X</a:t>
            </a:r>
          </a:p>
        </p:txBody>
      </p:sp>
      <p:sp>
        <p:nvSpPr>
          <p:cNvPr id="35" name="Oval 34">
            <a:extLst>
              <a:ext uri="{FF2B5EF4-FFF2-40B4-BE49-F238E27FC236}">
                <a16:creationId xmlns:a16="http://schemas.microsoft.com/office/drawing/2014/main" id="{9C7A5446-FC29-40E1-FB6B-0A5C5EDB3A61}"/>
              </a:ext>
            </a:extLst>
          </p:cNvPr>
          <p:cNvSpPr/>
          <p:nvPr/>
        </p:nvSpPr>
        <p:spPr>
          <a:xfrm>
            <a:off x="7095171" y="2117304"/>
            <a:ext cx="97972" cy="11974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Century Gothic" panose="020B0502020202020204" pitchFamily="34" charset="0"/>
            </a:endParaRPr>
          </a:p>
        </p:txBody>
      </p:sp>
      <p:sp>
        <p:nvSpPr>
          <p:cNvPr id="36" name="Oval 35">
            <a:extLst>
              <a:ext uri="{FF2B5EF4-FFF2-40B4-BE49-F238E27FC236}">
                <a16:creationId xmlns:a16="http://schemas.microsoft.com/office/drawing/2014/main" id="{4194D452-8F5C-9AC3-A2DA-BB7865688123}"/>
              </a:ext>
            </a:extLst>
          </p:cNvPr>
          <p:cNvSpPr/>
          <p:nvPr/>
        </p:nvSpPr>
        <p:spPr>
          <a:xfrm>
            <a:off x="7987800" y="2737790"/>
            <a:ext cx="97972" cy="11974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Century Gothic" panose="020B0502020202020204" pitchFamily="34" charset="0"/>
            </a:endParaRPr>
          </a:p>
        </p:txBody>
      </p:sp>
      <p:sp>
        <p:nvSpPr>
          <p:cNvPr id="37" name="Oval 36">
            <a:extLst>
              <a:ext uri="{FF2B5EF4-FFF2-40B4-BE49-F238E27FC236}">
                <a16:creationId xmlns:a16="http://schemas.microsoft.com/office/drawing/2014/main" id="{3CDD633B-583F-1EC6-13EB-B53CBDE16CAA}"/>
              </a:ext>
            </a:extLst>
          </p:cNvPr>
          <p:cNvSpPr/>
          <p:nvPr/>
        </p:nvSpPr>
        <p:spPr>
          <a:xfrm>
            <a:off x="7269343" y="3510675"/>
            <a:ext cx="97972" cy="11974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Century Gothic" panose="020B0502020202020204" pitchFamily="34" charset="0"/>
            </a:endParaRPr>
          </a:p>
        </p:txBody>
      </p:sp>
      <p:sp>
        <p:nvSpPr>
          <p:cNvPr id="38" name="TextBox 37">
            <a:extLst>
              <a:ext uri="{FF2B5EF4-FFF2-40B4-BE49-F238E27FC236}">
                <a16:creationId xmlns:a16="http://schemas.microsoft.com/office/drawing/2014/main" id="{E73C3B0E-4C57-02B9-53BD-6C0272148622}"/>
              </a:ext>
            </a:extLst>
          </p:cNvPr>
          <p:cNvSpPr txBox="1"/>
          <p:nvPr/>
        </p:nvSpPr>
        <p:spPr>
          <a:xfrm>
            <a:off x="1946787" y="1120876"/>
            <a:ext cx="1579278" cy="461665"/>
          </a:xfrm>
          <a:prstGeom prst="rect">
            <a:avLst/>
          </a:prstGeom>
          <a:noFill/>
        </p:spPr>
        <p:txBody>
          <a:bodyPr wrap="none" rtlCol="0">
            <a:spAutoFit/>
          </a:bodyPr>
          <a:lstStyle/>
          <a:p>
            <a:r>
              <a:rPr lang="en-GB" sz="2400" b="1" dirty="0">
                <a:latin typeface="Century Gothic" panose="020B0502020202020204" pitchFamily="34" charset="0"/>
              </a:rPr>
              <a:t>Methane</a:t>
            </a:r>
          </a:p>
        </p:txBody>
      </p:sp>
      <p:sp>
        <p:nvSpPr>
          <p:cNvPr id="39" name="TextBox 38">
            <a:extLst>
              <a:ext uri="{FF2B5EF4-FFF2-40B4-BE49-F238E27FC236}">
                <a16:creationId xmlns:a16="http://schemas.microsoft.com/office/drawing/2014/main" id="{DAC8D7CC-FAF2-05C6-CCE2-9859D7404E61}"/>
              </a:ext>
            </a:extLst>
          </p:cNvPr>
          <p:cNvSpPr txBox="1"/>
          <p:nvPr/>
        </p:nvSpPr>
        <p:spPr>
          <a:xfrm>
            <a:off x="7629832" y="1066798"/>
            <a:ext cx="1207382" cy="461665"/>
          </a:xfrm>
          <a:prstGeom prst="rect">
            <a:avLst/>
          </a:prstGeom>
          <a:noFill/>
        </p:spPr>
        <p:txBody>
          <a:bodyPr wrap="none" rtlCol="0">
            <a:spAutoFit/>
          </a:bodyPr>
          <a:lstStyle/>
          <a:p>
            <a:r>
              <a:rPr lang="en-GB" sz="2400" b="1" dirty="0">
                <a:latin typeface="Century Gothic" panose="020B0502020202020204" pitchFamily="34" charset="0"/>
              </a:rPr>
              <a:t>Ethane</a:t>
            </a:r>
          </a:p>
        </p:txBody>
      </p:sp>
      <p:sp>
        <p:nvSpPr>
          <p:cNvPr id="40" name="TextBox 39">
            <a:extLst>
              <a:ext uri="{FF2B5EF4-FFF2-40B4-BE49-F238E27FC236}">
                <a16:creationId xmlns:a16="http://schemas.microsoft.com/office/drawing/2014/main" id="{7B4CF0A6-6E3C-E378-683D-B9B05A93F7CF}"/>
              </a:ext>
            </a:extLst>
          </p:cNvPr>
          <p:cNvSpPr txBox="1"/>
          <p:nvPr/>
        </p:nvSpPr>
        <p:spPr>
          <a:xfrm>
            <a:off x="442454" y="4837471"/>
            <a:ext cx="10928552" cy="830997"/>
          </a:xfrm>
          <a:prstGeom prst="rect">
            <a:avLst/>
          </a:prstGeom>
          <a:noFill/>
        </p:spPr>
        <p:txBody>
          <a:bodyPr wrap="square" rtlCol="0">
            <a:spAutoFit/>
          </a:bodyPr>
          <a:lstStyle/>
          <a:p>
            <a:r>
              <a:rPr lang="en-GB" sz="2400" dirty="0">
                <a:latin typeface="Century Gothic" panose="020B0502020202020204" pitchFamily="34" charset="0"/>
              </a:rPr>
              <a:t>The alkanes are described as </a:t>
            </a:r>
            <a:r>
              <a:rPr lang="en-GB" sz="2400" b="1" dirty="0">
                <a:latin typeface="Century Gothic" panose="020B0502020202020204" pitchFamily="34" charset="0"/>
              </a:rPr>
              <a:t>saturated </a:t>
            </a:r>
            <a:r>
              <a:rPr lang="en-GB" sz="2400" dirty="0">
                <a:latin typeface="Century Gothic" panose="020B0502020202020204" pitchFamily="34" charset="0"/>
              </a:rPr>
              <a:t>because they contain </a:t>
            </a:r>
            <a:r>
              <a:rPr lang="en-GB" sz="2400" b="1" dirty="0">
                <a:latin typeface="Century Gothic" panose="020B0502020202020204" pitchFamily="34" charset="0"/>
              </a:rPr>
              <a:t>only</a:t>
            </a:r>
            <a:r>
              <a:rPr lang="en-GB" sz="2400" dirty="0">
                <a:latin typeface="Century Gothic" panose="020B0502020202020204" pitchFamily="34" charset="0"/>
              </a:rPr>
              <a:t> </a:t>
            </a:r>
            <a:r>
              <a:rPr lang="en-GB" sz="2400" b="1" dirty="0">
                <a:latin typeface="Century Gothic" panose="020B0502020202020204" pitchFamily="34" charset="0"/>
              </a:rPr>
              <a:t>single bonds</a:t>
            </a:r>
            <a:r>
              <a:rPr lang="en-GB" sz="2400" dirty="0">
                <a:latin typeface="Century Gothic" panose="020B0502020202020204" pitchFamily="34" charset="0"/>
              </a:rPr>
              <a:t>, no double bonds.</a:t>
            </a:r>
            <a:endParaRPr lang="en-GB" sz="2400" b="1" dirty="0">
              <a:latin typeface="Century Gothic" panose="020B0502020202020204" pitchFamily="34" charset="0"/>
            </a:endParaRPr>
          </a:p>
        </p:txBody>
      </p:sp>
    </p:spTree>
    <p:extLst>
      <p:ext uri="{BB962C8B-B14F-4D97-AF65-F5344CB8AC3E}">
        <p14:creationId xmlns:p14="http://schemas.microsoft.com/office/powerpoint/2010/main" val="4017219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0"/>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1"/>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2"/>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3"/>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4"/>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5"/>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26"/>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27"/>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28"/>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29"/>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30"/>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31"/>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32"/>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33"/>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34"/>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35"/>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36"/>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37"/>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p:bldP spid="9" grpId="0"/>
      <p:bldP spid="10" grpId="0"/>
      <p:bldP spid="11" grpId="0"/>
      <p:bldP spid="12" grpId="0" animBg="1"/>
      <p:bldP spid="13" grpId="0" animBg="1"/>
      <p:bldP spid="14" grpId="0" animBg="1"/>
      <p:bldP spid="15" grpId="0" animBg="1"/>
      <p:bldP spid="16" grpId="0" animBg="1"/>
      <p:bldP spid="17" grpId="0" animBg="1"/>
      <p:bldP spid="18" grpId="0" animBg="1"/>
      <p:bldP spid="19" grpId="0" animBg="1"/>
      <p:bldP spid="20" grpId="0" animBg="1"/>
      <p:bldP spid="21" grpId="0"/>
      <p:bldP spid="22" grpId="0"/>
      <p:bldP spid="23" grpId="0"/>
      <p:bldP spid="24" grpId="0"/>
      <p:bldP spid="25" grpId="0" animBg="1"/>
      <p:bldP spid="26" grpId="0" animBg="1"/>
      <p:bldP spid="27" grpId="0" animBg="1"/>
      <p:bldP spid="28" grpId="0" animBg="1"/>
      <p:bldP spid="29" grpId="0" animBg="1"/>
      <p:bldP spid="30" grpId="0" animBg="1"/>
      <p:bldP spid="31" grpId="0" animBg="1"/>
      <p:bldP spid="32" grpId="0"/>
      <p:bldP spid="33" grpId="0"/>
      <p:bldP spid="34" grpId="0"/>
      <p:bldP spid="35" grpId="0" animBg="1"/>
      <p:bldP spid="36" grpId="0" animBg="1"/>
      <p:bldP spid="37" grpId="0" animBg="1"/>
      <p:bldP spid="38" grpId="0"/>
      <p:bldP spid="39" grpId="0"/>
      <p:bldP spid="4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C56A89-56BC-8B7D-642A-54F4D4587E2E}"/>
              </a:ext>
            </a:extLst>
          </p:cNvPr>
          <p:cNvSpPr>
            <a:spLocks noGrp="1"/>
          </p:cNvSpPr>
          <p:nvPr>
            <p:ph type="title"/>
          </p:nvPr>
        </p:nvSpPr>
        <p:spPr/>
        <p:txBody>
          <a:bodyPr/>
          <a:lstStyle/>
          <a:p>
            <a:r>
              <a:rPr lang="en-GB" dirty="0">
                <a:latin typeface="Century Gothic" panose="020B0502020202020204" pitchFamily="34" charset="0"/>
              </a:rPr>
              <a:t>Using Models</a:t>
            </a:r>
          </a:p>
        </p:txBody>
      </p:sp>
      <p:cxnSp>
        <p:nvCxnSpPr>
          <p:cNvPr id="3" name="Straight Connector 2">
            <a:extLst>
              <a:ext uri="{FF2B5EF4-FFF2-40B4-BE49-F238E27FC236}">
                <a16:creationId xmlns:a16="http://schemas.microsoft.com/office/drawing/2014/main" id="{E40C7F02-1658-F4A5-01D7-3C7E135CB5A4}"/>
              </a:ext>
            </a:extLst>
          </p:cNvPr>
          <p:cNvCxnSpPr/>
          <p:nvPr/>
        </p:nvCxnSpPr>
        <p:spPr>
          <a:xfrm>
            <a:off x="2642069" y="2174333"/>
            <a:ext cx="0" cy="250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93BD39E3-A559-8564-9C97-5AFE54D0699D}"/>
              </a:ext>
            </a:extLst>
          </p:cNvPr>
          <p:cNvCxnSpPr/>
          <p:nvPr/>
        </p:nvCxnSpPr>
        <p:spPr>
          <a:xfrm>
            <a:off x="3404069" y="2185219"/>
            <a:ext cx="0" cy="250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23984564-F0D6-3155-3E49-EACB5EF8459B}"/>
              </a:ext>
            </a:extLst>
          </p:cNvPr>
          <p:cNvCxnSpPr/>
          <p:nvPr/>
        </p:nvCxnSpPr>
        <p:spPr>
          <a:xfrm>
            <a:off x="2685612" y="2816590"/>
            <a:ext cx="0" cy="250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4078F42D-1FE2-8884-1DAF-427BD598797A}"/>
              </a:ext>
            </a:extLst>
          </p:cNvPr>
          <p:cNvCxnSpPr/>
          <p:nvPr/>
        </p:nvCxnSpPr>
        <p:spPr>
          <a:xfrm>
            <a:off x="3447612" y="2827476"/>
            <a:ext cx="0" cy="250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105FD44E-50F9-8887-BC0A-6A4FECBEBE8D}"/>
              </a:ext>
            </a:extLst>
          </p:cNvPr>
          <p:cNvSpPr txBox="1"/>
          <p:nvPr/>
        </p:nvSpPr>
        <p:spPr>
          <a:xfrm>
            <a:off x="2457010" y="1738905"/>
            <a:ext cx="394660" cy="461665"/>
          </a:xfrm>
          <a:prstGeom prst="rect">
            <a:avLst/>
          </a:prstGeom>
          <a:noFill/>
        </p:spPr>
        <p:txBody>
          <a:bodyPr wrap="none" rtlCol="0">
            <a:spAutoFit/>
          </a:bodyPr>
          <a:lstStyle/>
          <a:p>
            <a:r>
              <a:rPr lang="en-GB" sz="2400" dirty="0">
                <a:latin typeface="Century Gothic" panose="020B0502020202020204" pitchFamily="34" charset="0"/>
              </a:rPr>
              <a:t>H</a:t>
            </a:r>
          </a:p>
        </p:txBody>
      </p:sp>
      <p:sp>
        <p:nvSpPr>
          <p:cNvPr id="8" name="TextBox 7">
            <a:extLst>
              <a:ext uri="{FF2B5EF4-FFF2-40B4-BE49-F238E27FC236}">
                <a16:creationId xmlns:a16="http://schemas.microsoft.com/office/drawing/2014/main" id="{23B62141-97B4-2561-7E13-4D9F921BC685}"/>
              </a:ext>
            </a:extLst>
          </p:cNvPr>
          <p:cNvSpPr txBox="1"/>
          <p:nvPr/>
        </p:nvSpPr>
        <p:spPr>
          <a:xfrm>
            <a:off x="2489668" y="3045190"/>
            <a:ext cx="394660" cy="461665"/>
          </a:xfrm>
          <a:prstGeom prst="rect">
            <a:avLst/>
          </a:prstGeom>
          <a:noFill/>
        </p:spPr>
        <p:txBody>
          <a:bodyPr wrap="none" rtlCol="0">
            <a:spAutoFit/>
          </a:bodyPr>
          <a:lstStyle/>
          <a:p>
            <a:r>
              <a:rPr lang="en-GB" sz="2400" dirty="0">
                <a:latin typeface="Century Gothic" panose="020B0502020202020204" pitchFamily="34" charset="0"/>
              </a:rPr>
              <a:t>H</a:t>
            </a:r>
          </a:p>
        </p:txBody>
      </p:sp>
      <p:sp>
        <p:nvSpPr>
          <p:cNvPr id="9" name="TextBox 8">
            <a:extLst>
              <a:ext uri="{FF2B5EF4-FFF2-40B4-BE49-F238E27FC236}">
                <a16:creationId xmlns:a16="http://schemas.microsoft.com/office/drawing/2014/main" id="{C5AAC46C-40F4-C0F2-E586-E16437394820}"/>
              </a:ext>
            </a:extLst>
          </p:cNvPr>
          <p:cNvSpPr txBox="1"/>
          <p:nvPr/>
        </p:nvSpPr>
        <p:spPr>
          <a:xfrm>
            <a:off x="3240783" y="3045190"/>
            <a:ext cx="394660" cy="461665"/>
          </a:xfrm>
          <a:prstGeom prst="rect">
            <a:avLst/>
          </a:prstGeom>
          <a:noFill/>
        </p:spPr>
        <p:txBody>
          <a:bodyPr wrap="none" rtlCol="0">
            <a:spAutoFit/>
          </a:bodyPr>
          <a:lstStyle/>
          <a:p>
            <a:r>
              <a:rPr lang="en-GB" sz="2400" dirty="0">
                <a:latin typeface="Century Gothic" panose="020B0502020202020204" pitchFamily="34" charset="0"/>
              </a:rPr>
              <a:t>H</a:t>
            </a:r>
          </a:p>
        </p:txBody>
      </p:sp>
      <p:cxnSp>
        <p:nvCxnSpPr>
          <p:cNvPr id="10" name="Straight Connector 9">
            <a:extLst>
              <a:ext uri="{FF2B5EF4-FFF2-40B4-BE49-F238E27FC236}">
                <a16:creationId xmlns:a16="http://schemas.microsoft.com/office/drawing/2014/main" id="{34546DDD-4B81-FBA6-2F1C-10DD3BE2D290}"/>
              </a:ext>
            </a:extLst>
          </p:cNvPr>
          <p:cNvCxnSpPr>
            <a:cxnSpLocks/>
          </p:cNvCxnSpPr>
          <p:nvPr/>
        </p:nvCxnSpPr>
        <p:spPr>
          <a:xfrm flipH="1">
            <a:off x="2925097" y="2631533"/>
            <a:ext cx="29391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3903D989-248B-452A-3565-A530C1E59405}"/>
              </a:ext>
            </a:extLst>
          </p:cNvPr>
          <p:cNvSpPr txBox="1"/>
          <p:nvPr/>
        </p:nvSpPr>
        <p:spPr>
          <a:xfrm>
            <a:off x="2467896" y="2381161"/>
            <a:ext cx="434734" cy="461665"/>
          </a:xfrm>
          <a:prstGeom prst="rect">
            <a:avLst/>
          </a:prstGeom>
          <a:noFill/>
        </p:spPr>
        <p:txBody>
          <a:bodyPr wrap="none" rtlCol="0">
            <a:spAutoFit/>
          </a:bodyPr>
          <a:lstStyle/>
          <a:p>
            <a:r>
              <a:rPr lang="en-GB" sz="2400" dirty="0">
                <a:latin typeface="Century Gothic" panose="020B0502020202020204" pitchFamily="34" charset="0"/>
              </a:rPr>
              <a:t>C</a:t>
            </a:r>
          </a:p>
        </p:txBody>
      </p:sp>
      <p:sp>
        <p:nvSpPr>
          <p:cNvPr id="12" name="TextBox 11">
            <a:extLst>
              <a:ext uri="{FF2B5EF4-FFF2-40B4-BE49-F238E27FC236}">
                <a16:creationId xmlns:a16="http://schemas.microsoft.com/office/drawing/2014/main" id="{B6A25E98-E126-9430-BE15-BAAD800877A6}"/>
              </a:ext>
            </a:extLst>
          </p:cNvPr>
          <p:cNvSpPr txBox="1"/>
          <p:nvPr/>
        </p:nvSpPr>
        <p:spPr>
          <a:xfrm>
            <a:off x="3240782" y="2392047"/>
            <a:ext cx="434734" cy="461665"/>
          </a:xfrm>
          <a:prstGeom prst="rect">
            <a:avLst/>
          </a:prstGeom>
          <a:noFill/>
        </p:spPr>
        <p:txBody>
          <a:bodyPr wrap="none" rtlCol="0">
            <a:spAutoFit/>
          </a:bodyPr>
          <a:lstStyle/>
          <a:p>
            <a:r>
              <a:rPr lang="en-GB" sz="2400" dirty="0">
                <a:latin typeface="Century Gothic" panose="020B0502020202020204" pitchFamily="34" charset="0"/>
              </a:rPr>
              <a:t>C</a:t>
            </a:r>
          </a:p>
        </p:txBody>
      </p:sp>
      <p:sp>
        <p:nvSpPr>
          <p:cNvPr id="13" name="TextBox 12">
            <a:extLst>
              <a:ext uri="{FF2B5EF4-FFF2-40B4-BE49-F238E27FC236}">
                <a16:creationId xmlns:a16="http://schemas.microsoft.com/office/drawing/2014/main" id="{2F3F0A65-872A-15B9-F1FB-A9E62AE74767}"/>
              </a:ext>
            </a:extLst>
          </p:cNvPr>
          <p:cNvSpPr txBox="1"/>
          <p:nvPr/>
        </p:nvSpPr>
        <p:spPr>
          <a:xfrm>
            <a:off x="3251667" y="1738905"/>
            <a:ext cx="394660" cy="461665"/>
          </a:xfrm>
          <a:prstGeom prst="rect">
            <a:avLst/>
          </a:prstGeom>
          <a:noFill/>
        </p:spPr>
        <p:txBody>
          <a:bodyPr wrap="none" rtlCol="0">
            <a:spAutoFit/>
          </a:bodyPr>
          <a:lstStyle/>
          <a:p>
            <a:r>
              <a:rPr lang="en-GB" sz="2400" dirty="0">
                <a:latin typeface="Century Gothic" panose="020B0502020202020204" pitchFamily="34" charset="0"/>
              </a:rPr>
              <a:t>H</a:t>
            </a:r>
          </a:p>
        </p:txBody>
      </p:sp>
      <p:cxnSp>
        <p:nvCxnSpPr>
          <p:cNvPr id="14" name="Straight Connector 13">
            <a:extLst>
              <a:ext uri="{FF2B5EF4-FFF2-40B4-BE49-F238E27FC236}">
                <a16:creationId xmlns:a16="http://schemas.microsoft.com/office/drawing/2014/main" id="{2FC798E1-2DF6-AD69-0907-0DE02C6E3988}"/>
              </a:ext>
            </a:extLst>
          </p:cNvPr>
          <p:cNvCxnSpPr/>
          <p:nvPr/>
        </p:nvCxnSpPr>
        <p:spPr>
          <a:xfrm>
            <a:off x="4176955" y="2196105"/>
            <a:ext cx="0" cy="250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6FB7C172-C1E6-A6E5-531F-511D09B15692}"/>
              </a:ext>
            </a:extLst>
          </p:cNvPr>
          <p:cNvCxnSpPr/>
          <p:nvPr/>
        </p:nvCxnSpPr>
        <p:spPr>
          <a:xfrm>
            <a:off x="4220498" y="2838362"/>
            <a:ext cx="0" cy="250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264852B8-BC80-6BC5-2F18-94B031A93458}"/>
              </a:ext>
            </a:extLst>
          </p:cNvPr>
          <p:cNvSpPr txBox="1"/>
          <p:nvPr/>
        </p:nvSpPr>
        <p:spPr>
          <a:xfrm>
            <a:off x="4013669" y="3056076"/>
            <a:ext cx="394660" cy="461665"/>
          </a:xfrm>
          <a:prstGeom prst="rect">
            <a:avLst/>
          </a:prstGeom>
          <a:noFill/>
        </p:spPr>
        <p:txBody>
          <a:bodyPr wrap="none" rtlCol="0">
            <a:spAutoFit/>
          </a:bodyPr>
          <a:lstStyle/>
          <a:p>
            <a:r>
              <a:rPr lang="en-GB" sz="2400" dirty="0">
                <a:latin typeface="Century Gothic" panose="020B0502020202020204" pitchFamily="34" charset="0"/>
              </a:rPr>
              <a:t>H</a:t>
            </a:r>
          </a:p>
        </p:txBody>
      </p:sp>
      <p:cxnSp>
        <p:nvCxnSpPr>
          <p:cNvPr id="17" name="Straight Connector 16">
            <a:extLst>
              <a:ext uri="{FF2B5EF4-FFF2-40B4-BE49-F238E27FC236}">
                <a16:creationId xmlns:a16="http://schemas.microsoft.com/office/drawing/2014/main" id="{73208FB0-EE8E-DDD3-0280-10CA440DDEB9}"/>
              </a:ext>
            </a:extLst>
          </p:cNvPr>
          <p:cNvCxnSpPr>
            <a:cxnSpLocks/>
          </p:cNvCxnSpPr>
          <p:nvPr/>
        </p:nvCxnSpPr>
        <p:spPr>
          <a:xfrm flipH="1">
            <a:off x="3697983" y="2642419"/>
            <a:ext cx="29391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1C144AD6-9C0A-8FD5-6B52-D4F25CEF1C0E}"/>
              </a:ext>
            </a:extLst>
          </p:cNvPr>
          <p:cNvSpPr txBox="1"/>
          <p:nvPr/>
        </p:nvSpPr>
        <p:spPr>
          <a:xfrm>
            <a:off x="4013668" y="2402933"/>
            <a:ext cx="434734" cy="461665"/>
          </a:xfrm>
          <a:prstGeom prst="rect">
            <a:avLst/>
          </a:prstGeom>
          <a:noFill/>
        </p:spPr>
        <p:txBody>
          <a:bodyPr wrap="none" rtlCol="0">
            <a:spAutoFit/>
          </a:bodyPr>
          <a:lstStyle/>
          <a:p>
            <a:r>
              <a:rPr lang="en-GB" sz="2400" dirty="0">
                <a:latin typeface="Century Gothic" panose="020B0502020202020204" pitchFamily="34" charset="0"/>
              </a:rPr>
              <a:t>C</a:t>
            </a:r>
          </a:p>
        </p:txBody>
      </p:sp>
      <p:sp>
        <p:nvSpPr>
          <p:cNvPr id="19" name="TextBox 18">
            <a:extLst>
              <a:ext uri="{FF2B5EF4-FFF2-40B4-BE49-F238E27FC236}">
                <a16:creationId xmlns:a16="http://schemas.microsoft.com/office/drawing/2014/main" id="{9206386D-DCF0-1F02-80CA-53EEB6F34AD6}"/>
              </a:ext>
            </a:extLst>
          </p:cNvPr>
          <p:cNvSpPr txBox="1"/>
          <p:nvPr/>
        </p:nvSpPr>
        <p:spPr>
          <a:xfrm>
            <a:off x="4024553" y="1749791"/>
            <a:ext cx="394660" cy="461665"/>
          </a:xfrm>
          <a:prstGeom prst="rect">
            <a:avLst/>
          </a:prstGeom>
          <a:noFill/>
        </p:spPr>
        <p:txBody>
          <a:bodyPr wrap="none" rtlCol="0">
            <a:spAutoFit/>
          </a:bodyPr>
          <a:lstStyle/>
          <a:p>
            <a:r>
              <a:rPr lang="en-GB" sz="2400" dirty="0">
                <a:latin typeface="Century Gothic" panose="020B0502020202020204" pitchFamily="34" charset="0"/>
              </a:rPr>
              <a:t>H</a:t>
            </a:r>
          </a:p>
        </p:txBody>
      </p:sp>
      <p:cxnSp>
        <p:nvCxnSpPr>
          <p:cNvPr id="20" name="Straight Connector 19">
            <a:extLst>
              <a:ext uri="{FF2B5EF4-FFF2-40B4-BE49-F238E27FC236}">
                <a16:creationId xmlns:a16="http://schemas.microsoft.com/office/drawing/2014/main" id="{FF8143C2-0EB7-B981-A8EF-BF3DEE73265D}"/>
              </a:ext>
            </a:extLst>
          </p:cNvPr>
          <p:cNvCxnSpPr>
            <a:cxnSpLocks/>
          </p:cNvCxnSpPr>
          <p:nvPr/>
        </p:nvCxnSpPr>
        <p:spPr>
          <a:xfrm flipH="1">
            <a:off x="2206640" y="2587991"/>
            <a:ext cx="29391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85567611-48F7-3310-D708-37E157E77B9B}"/>
              </a:ext>
            </a:extLst>
          </p:cNvPr>
          <p:cNvCxnSpPr>
            <a:cxnSpLocks/>
          </p:cNvCxnSpPr>
          <p:nvPr/>
        </p:nvCxnSpPr>
        <p:spPr>
          <a:xfrm flipH="1">
            <a:off x="4394668" y="2653305"/>
            <a:ext cx="29391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8226C00C-BB13-5088-17B5-CBE1D104C1DD}"/>
              </a:ext>
            </a:extLst>
          </p:cNvPr>
          <p:cNvSpPr txBox="1"/>
          <p:nvPr/>
        </p:nvSpPr>
        <p:spPr>
          <a:xfrm>
            <a:off x="4677697" y="2435590"/>
            <a:ext cx="394660" cy="461665"/>
          </a:xfrm>
          <a:prstGeom prst="rect">
            <a:avLst/>
          </a:prstGeom>
          <a:noFill/>
        </p:spPr>
        <p:txBody>
          <a:bodyPr wrap="none" rtlCol="0">
            <a:spAutoFit/>
          </a:bodyPr>
          <a:lstStyle/>
          <a:p>
            <a:r>
              <a:rPr lang="en-GB" sz="2400" dirty="0">
                <a:latin typeface="Century Gothic" panose="020B0502020202020204" pitchFamily="34" charset="0"/>
              </a:rPr>
              <a:t>H</a:t>
            </a:r>
          </a:p>
        </p:txBody>
      </p:sp>
      <p:sp>
        <p:nvSpPr>
          <p:cNvPr id="23" name="TextBox 22">
            <a:extLst>
              <a:ext uri="{FF2B5EF4-FFF2-40B4-BE49-F238E27FC236}">
                <a16:creationId xmlns:a16="http://schemas.microsoft.com/office/drawing/2014/main" id="{3B5DA133-CE25-1927-9352-F17EED514E39}"/>
              </a:ext>
            </a:extLst>
          </p:cNvPr>
          <p:cNvSpPr txBox="1"/>
          <p:nvPr/>
        </p:nvSpPr>
        <p:spPr>
          <a:xfrm>
            <a:off x="1847412" y="2359390"/>
            <a:ext cx="394660" cy="461665"/>
          </a:xfrm>
          <a:prstGeom prst="rect">
            <a:avLst/>
          </a:prstGeom>
          <a:noFill/>
        </p:spPr>
        <p:txBody>
          <a:bodyPr wrap="none" rtlCol="0">
            <a:spAutoFit/>
          </a:bodyPr>
          <a:lstStyle/>
          <a:p>
            <a:r>
              <a:rPr lang="en-GB" sz="2400" dirty="0">
                <a:latin typeface="Century Gothic" panose="020B0502020202020204" pitchFamily="34" charset="0"/>
              </a:rPr>
              <a:t>H</a:t>
            </a:r>
          </a:p>
        </p:txBody>
      </p:sp>
      <p:pic>
        <p:nvPicPr>
          <p:cNvPr id="5122" name="Picture 2" descr="Propane-3D-balls-B - PICRYL - Public Domain Media Search Engine Public  Domain Search">
            <a:extLst>
              <a:ext uri="{FF2B5EF4-FFF2-40B4-BE49-F238E27FC236}">
                <a16:creationId xmlns:a16="http://schemas.microsoft.com/office/drawing/2014/main" id="{C308C68E-7801-7CB6-25F7-7806D0F066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51218" y="1515601"/>
            <a:ext cx="4841363" cy="3248127"/>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36F7D018-BDBF-3D1E-1701-0FA64EE399C2}"/>
              </a:ext>
            </a:extLst>
          </p:cNvPr>
          <p:cNvSpPr txBox="1"/>
          <p:nvPr/>
        </p:nvSpPr>
        <p:spPr>
          <a:xfrm>
            <a:off x="4331111" y="4095134"/>
            <a:ext cx="865943" cy="461665"/>
          </a:xfrm>
          <a:prstGeom prst="rect">
            <a:avLst/>
          </a:prstGeom>
          <a:noFill/>
        </p:spPr>
        <p:txBody>
          <a:bodyPr wrap="none" rtlCol="0">
            <a:spAutoFit/>
          </a:bodyPr>
          <a:lstStyle/>
          <a:p>
            <a:r>
              <a:rPr lang="en-GB" sz="2400" b="1" dirty="0">
                <a:latin typeface="Century Gothic" panose="020B0502020202020204" pitchFamily="34" charset="0"/>
              </a:rPr>
              <a:t>C</a:t>
            </a:r>
            <a:r>
              <a:rPr lang="en-GB" sz="2400" b="1" baseline="-25000" dirty="0">
                <a:latin typeface="Century Gothic" panose="020B0502020202020204" pitchFamily="34" charset="0"/>
              </a:rPr>
              <a:t>3</a:t>
            </a:r>
            <a:r>
              <a:rPr lang="en-GB" sz="2400" b="1" dirty="0">
                <a:latin typeface="Century Gothic" panose="020B0502020202020204" pitchFamily="34" charset="0"/>
              </a:rPr>
              <a:t>H</a:t>
            </a:r>
            <a:r>
              <a:rPr lang="en-GB" sz="2400" b="1" baseline="-25000" dirty="0">
                <a:latin typeface="Century Gothic" panose="020B0502020202020204" pitchFamily="34" charset="0"/>
              </a:rPr>
              <a:t>8</a:t>
            </a:r>
          </a:p>
        </p:txBody>
      </p:sp>
      <p:sp>
        <p:nvSpPr>
          <p:cNvPr id="29" name="TextBox 28">
            <a:extLst>
              <a:ext uri="{FF2B5EF4-FFF2-40B4-BE49-F238E27FC236}">
                <a16:creationId xmlns:a16="http://schemas.microsoft.com/office/drawing/2014/main" id="{3D8C1816-6FA7-D8D5-3A45-59D024FE8118}"/>
              </a:ext>
            </a:extLst>
          </p:cNvPr>
          <p:cNvSpPr txBox="1"/>
          <p:nvPr/>
        </p:nvSpPr>
        <p:spPr>
          <a:xfrm>
            <a:off x="4336027" y="4616243"/>
            <a:ext cx="1441420" cy="461665"/>
          </a:xfrm>
          <a:prstGeom prst="rect">
            <a:avLst/>
          </a:prstGeom>
          <a:noFill/>
        </p:spPr>
        <p:txBody>
          <a:bodyPr wrap="none" rtlCol="0">
            <a:spAutoFit/>
          </a:bodyPr>
          <a:lstStyle/>
          <a:p>
            <a:r>
              <a:rPr lang="en-GB" sz="2400" b="1" dirty="0">
                <a:latin typeface="Century Gothic" panose="020B0502020202020204" pitchFamily="34" charset="0"/>
              </a:rPr>
              <a:t>Propane</a:t>
            </a:r>
          </a:p>
        </p:txBody>
      </p:sp>
    </p:spTree>
    <p:extLst>
      <p:ext uri="{BB962C8B-B14F-4D97-AF65-F5344CB8AC3E}">
        <p14:creationId xmlns:p14="http://schemas.microsoft.com/office/powerpoint/2010/main" val="2869889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9"/>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512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8"/>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1" grpId="0"/>
      <p:bldP spid="12" grpId="0"/>
      <p:bldP spid="13" grpId="0"/>
      <p:bldP spid="16" grpId="0"/>
      <p:bldP spid="18" grpId="0"/>
      <p:bldP spid="19" grpId="0"/>
      <p:bldP spid="22" grpId="0"/>
      <p:bldP spid="23" grpId="0"/>
      <p:bldP spid="28" grpId="0"/>
      <p:bldP spid="2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B3D35E-7B34-F94C-9DD3-77176F7C3EC6}"/>
              </a:ext>
            </a:extLst>
          </p:cNvPr>
          <p:cNvSpPr>
            <a:spLocks noGrp="1"/>
          </p:cNvSpPr>
          <p:nvPr>
            <p:ph type="title"/>
          </p:nvPr>
        </p:nvSpPr>
        <p:spPr/>
        <p:txBody>
          <a:bodyPr/>
          <a:lstStyle/>
          <a:p>
            <a:r>
              <a:rPr lang="en-US" dirty="0">
                <a:latin typeface="Century Gothic" panose="020B0502020202020204" pitchFamily="34" charset="0"/>
              </a:rPr>
              <a:t>Which statements do you agree with?</a:t>
            </a:r>
          </a:p>
        </p:txBody>
      </p:sp>
      <p:pic>
        <p:nvPicPr>
          <p:cNvPr id="4" name="Picture 3" descr="Shape&#10;&#10;Description automatically generated">
            <a:extLst>
              <a:ext uri="{FF2B5EF4-FFF2-40B4-BE49-F238E27FC236}">
                <a16:creationId xmlns:a16="http://schemas.microsoft.com/office/drawing/2014/main" id="{92668784-2A3B-D149-B2B9-700E96549EC6}"/>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297713" y="3423971"/>
            <a:ext cx="5304058" cy="3765476"/>
          </a:xfrm>
          <a:prstGeom prst="rect">
            <a:avLst/>
          </a:prstGeom>
        </p:spPr>
      </p:pic>
      <p:pic>
        <p:nvPicPr>
          <p:cNvPr id="6" name="Picture 5" descr="Shape&#10;&#10;Description automatically generated">
            <a:extLst>
              <a:ext uri="{FF2B5EF4-FFF2-40B4-BE49-F238E27FC236}">
                <a16:creationId xmlns:a16="http://schemas.microsoft.com/office/drawing/2014/main" id="{5F328345-FF0D-244D-B3C7-37B56DC37B8E}"/>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4433344" y="2980914"/>
            <a:ext cx="6393152" cy="4188105"/>
          </a:xfrm>
          <a:prstGeom prst="rect">
            <a:avLst/>
          </a:prstGeom>
        </p:spPr>
      </p:pic>
      <p:pic>
        <p:nvPicPr>
          <p:cNvPr id="8" name="Picture 7" descr="Icon&#10;&#10;Description automatically generated">
            <a:extLst>
              <a:ext uri="{FF2B5EF4-FFF2-40B4-BE49-F238E27FC236}">
                <a16:creationId xmlns:a16="http://schemas.microsoft.com/office/drawing/2014/main" id="{23E35396-E010-0F44-AA73-944EB4AAFAED}"/>
              </a:ext>
            </a:extLst>
          </p:cNvPr>
          <p:cNvPicPr>
            <a:picLocks noChangeAspect="1"/>
          </p:cNvPicPr>
          <p:nvPr/>
        </p:nvPicPr>
        <p:blipFill rotWithShape="1">
          <a:blip r:embed="rId5">
            <a:clrChange>
              <a:clrFrom>
                <a:srgbClr val="FFFFFF"/>
              </a:clrFrom>
              <a:clrTo>
                <a:srgbClr val="FFFFFF">
                  <a:alpha val="0"/>
                </a:srgbClr>
              </a:clrTo>
            </a:clrChange>
          </a:blip>
          <a:srcRect l="27780" r="25910"/>
          <a:stretch/>
        </p:blipFill>
        <p:spPr>
          <a:xfrm rot="5400000">
            <a:off x="7469914" y="-214545"/>
            <a:ext cx="3300854" cy="5060220"/>
          </a:xfrm>
          <a:prstGeom prst="rect">
            <a:avLst/>
          </a:prstGeom>
        </p:spPr>
      </p:pic>
      <p:pic>
        <p:nvPicPr>
          <p:cNvPr id="10" name="Picture 9" descr="Shape, icon&#10;&#10;Description automatically generated">
            <a:extLst>
              <a:ext uri="{FF2B5EF4-FFF2-40B4-BE49-F238E27FC236}">
                <a16:creationId xmlns:a16="http://schemas.microsoft.com/office/drawing/2014/main" id="{1E754493-FBDE-BD42-9497-03675EF7F458}"/>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1252464" y="360000"/>
            <a:ext cx="5644236" cy="4006976"/>
          </a:xfrm>
          <a:prstGeom prst="rect">
            <a:avLst/>
          </a:prstGeom>
        </p:spPr>
      </p:pic>
      <p:sp>
        <p:nvSpPr>
          <p:cNvPr id="11" name="TextBox 10">
            <a:extLst>
              <a:ext uri="{FF2B5EF4-FFF2-40B4-BE49-F238E27FC236}">
                <a16:creationId xmlns:a16="http://schemas.microsoft.com/office/drawing/2014/main" id="{3DDE3AA7-E690-9543-9B6F-591208B9DFEC}"/>
              </a:ext>
            </a:extLst>
          </p:cNvPr>
          <p:cNvSpPr txBox="1"/>
          <p:nvPr/>
        </p:nvSpPr>
        <p:spPr>
          <a:xfrm>
            <a:off x="1959018" y="1542336"/>
            <a:ext cx="3977932" cy="954107"/>
          </a:xfrm>
          <a:prstGeom prst="rect">
            <a:avLst/>
          </a:prstGeom>
          <a:noFill/>
          <a:ln>
            <a:noFill/>
          </a:ln>
        </p:spPr>
        <p:txBody>
          <a:bodyPr wrap="square" rtlCol="0">
            <a:spAutoFit/>
          </a:bodyPr>
          <a:lstStyle/>
          <a:p>
            <a:pPr algn="ctr"/>
            <a:r>
              <a:rPr lang="en-US" sz="2800" dirty="0">
                <a:latin typeface="Century Gothic" panose="020B0502020202020204" pitchFamily="34" charset="0"/>
              </a:rPr>
              <a:t>The general formula for alkanes is C</a:t>
            </a:r>
            <a:r>
              <a:rPr lang="en-US" sz="2800" baseline="-25000" dirty="0">
                <a:latin typeface="Century Gothic" panose="020B0502020202020204" pitchFamily="34" charset="0"/>
              </a:rPr>
              <a:t>n</a:t>
            </a:r>
            <a:r>
              <a:rPr lang="en-US" sz="2800" dirty="0">
                <a:latin typeface="Century Gothic" panose="020B0502020202020204" pitchFamily="34" charset="0"/>
              </a:rPr>
              <a:t>H</a:t>
            </a:r>
            <a:r>
              <a:rPr lang="en-US" sz="2800" baseline="-25000" dirty="0">
                <a:latin typeface="Century Gothic" panose="020B0502020202020204" pitchFamily="34" charset="0"/>
              </a:rPr>
              <a:t>2n</a:t>
            </a:r>
          </a:p>
        </p:txBody>
      </p:sp>
      <p:sp>
        <p:nvSpPr>
          <p:cNvPr id="3" name="TextBox 2">
            <a:extLst>
              <a:ext uri="{FF2B5EF4-FFF2-40B4-BE49-F238E27FC236}">
                <a16:creationId xmlns:a16="http://schemas.microsoft.com/office/drawing/2014/main" id="{B0793F71-B890-3461-878E-5798A66ECCAD}"/>
              </a:ext>
            </a:extLst>
          </p:cNvPr>
          <p:cNvSpPr txBox="1"/>
          <p:nvPr/>
        </p:nvSpPr>
        <p:spPr>
          <a:xfrm>
            <a:off x="7192157" y="1493568"/>
            <a:ext cx="3977932" cy="954107"/>
          </a:xfrm>
          <a:prstGeom prst="rect">
            <a:avLst/>
          </a:prstGeom>
          <a:noFill/>
          <a:ln>
            <a:noFill/>
          </a:ln>
        </p:spPr>
        <p:txBody>
          <a:bodyPr wrap="square" rtlCol="0">
            <a:spAutoFit/>
          </a:bodyPr>
          <a:lstStyle/>
          <a:p>
            <a:pPr algn="ctr"/>
            <a:r>
              <a:rPr lang="en-US" sz="2800" dirty="0">
                <a:latin typeface="Century Gothic" panose="020B0502020202020204" pitchFamily="34" charset="0"/>
              </a:rPr>
              <a:t>The general formula for alkanes is C</a:t>
            </a:r>
            <a:r>
              <a:rPr lang="en-US" sz="2800" baseline="-25000" dirty="0">
                <a:latin typeface="Century Gothic" panose="020B0502020202020204" pitchFamily="34" charset="0"/>
              </a:rPr>
              <a:t>n</a:t>
            </a:r>
            <a:r>
              <a:rPr lang="en-US" sz="2800" dirty="0">
                <a:latin typeface="Century Gothic" panose="020B0502020202020204" pitchFamily="34" charset="0"/>
              </a:rPr>
              <a:t>H</a:t>
            </a:r>
            <a:r>
              <a:rPr lang="en-US" sz="2800" baseline="-25000" dirty="0">
                <a:latin typeface="Century Gothic" panose="020B0502020202020204" pitchFamily="34" charset="0"/>
              </a:rPr>
              <a:t>2(n+2)</a:t>
            </a:r>
          </a:p>
        </p:txBody>
      </p:sp>
      <p:sp>
        <p:nvSpPr>
          <p:cNvPr id="9" name="TextBox 8">
            <a:extLst>
              <a:ext uri="{FF2B5EF4-FFF2-40B4-BE49-F238E27FC236}">
                <a16:creationId xmlns:a16="http://schemas.microsoft.com/office/drawing/2014/main" id="{AF2E3D54-F60E-951B-FCB4-FAE1ACF303B0}"/>
              </a:ext>
            </a:extLst>
          </p:cNvPr>
          <p:cNvSpPr txBox="1"/>
          <p:nvPr/>
        </p:nvSpPr>
        <p:spPr>
          <a:xfrm>
            <a:off x="1096157" y="4333751"/>
            <a:ext cx="3503552" cy="1384995"/>
          </a:xfrm>
          <a:prstGeom prst="rect">
            <a:avLst/>
          </a:prstGeom>
          <a:noFill/>
          <a:ln>
            <a:noFill/>
          </a:ln>
        </p:spPr>
        <p:txBody>
          <a:bodyPr wrap="square" rtlCol="0">
            <a:spAutoFit/>
          </a:bodyPr>
          <a:lstStyle/>
          <a:p>
            <a:pPr algn="ctr"/>
            <a:r>
              <a:rPr lang="en-US" sz="2800" dirty="0">
                <a:latin typeface="Century Gothic" panose="020B0502020202020204" pitchFamily="34" charset="0"/>
              </a:rPr>
              <a:t>The general formula for alkanes is C</a:t>
            </a:r>
            <a:r>
              <a:rPr lang="en-US" sz="2800" baseline="-25000" dirty="0">
                <a:latin typeface="Century Gothic" panose="020B0502020202020204" pitchFamily="34" charset="0"/>
              </a:rPr>
              <a:t>n</a:t>
            </a:r>
            <a:r>
              <a:rPr lang="en-US" sz="2800" dirty="0">
                <a:latin typeface="Century Gothic" panose="020B0502020202020204" pitchFamily="34" charset="0"/>
              </a:rPr>
              <a:t>H</a:t>
            </a:r>
            <a:r>
              <a:rPr lang="en-US" sz="2800" baseline="-25000" dirty="0">
                <a:latin typeface="Century Gothic" panose="020B0502020202020204" pitchFamily="34" charset="0"/>
              </a:rPr>
              <a:t>2n+2</a:t>
            </a:r>
          </a:p>
        </p:txBody>
      </p:sp>
      <p:sp>
        <p:nvSpPr>
          <p:cNvPr id="12" name="TextBox 11">
            <a:extLst>
              <a:ext uri="{FF2B5EF4-FFF2-40B4-BE49-F238E27FC236}">
                <a16:creationId xmlns:a16="http://schemas.microsoft.com/office/drawing/2014/main" id="{FBA72CF0-5E36-2F34-A2F5-D498ED0D1B82}"/>
              </a:ext>
            </a:extLst>
          </p:cNvPr>
          <p:cNvSpPr txBox="1"/>
          <p:nvPr/>
        </p:nvSpPr>
        <p:spPr>
          <a:xfrm>
            <a:off x="5959102" y="4250623"/>
            <a:ext cx="2644571" cy="1815882"/>
          </a:xfrm>
          <a:prstGeom prst="rect">
            <a:avLst/>
          </a:prstGeom>
          <a:noFill/>
          <a:ln>
            <a:noFill/>
          </a:ln>
        </p:spPr>
        <p:txBody>
          <a:bodyPr wrap="square" rtlCol="0">
            <a:spAutoFit/>
          </a:bodyPr>
          <a:lstStyle/>
          <a:p>
            <a:pPr algn="ctr"/>
            <a:r>
              <a:rPr lang="en-US" sz="2800" dirty="0">
                <a:latin typeface="Century Gothic" panose="020B0502020202020204" pitchFamily="34" charset="0"/>
              </a:rPr>
              <a:t>The general formula for alkanes is C</a:t>
            </a:r>
            <a:r>
              <a:rPr lang="en-US" sz="2800" baseline="-25000" dirty="0">
                <a:latin typeface="Century Gothic" panose="020B0502020202020204" pitchFamily="34" charset="0"/>
              </a:rPr>
              <a:t>n</a:t>
            </a:r>
            <a:r>
              <a:rPr lang="en-US" sz="2800" dirty="0">
                <a:latin typeface="Century Gothic" panose="020B0502020202020204" pitchFamily="34" charset="0"/>
              </a:rPr>
              <a:t>H</a:t>
            </a:r>
            <a:r>
              <a:rPr lang="en-US" sz="2800" baseline="-25000" dirty="0">
                <a:latin typeface="Century Gothic" panose="020B0502020202020204" pitchFamily="34" charset="0"/>
              </a:rPr>
              <a:t>n+2</a:t>
            </a:r>
          </a:p>
        </p:txBody>
      </p:sp>
    </p:spTree>
    <p:extLst>
      <p:ext uri="{BB962C8B-B14F-4D97-AF65-F5344CB8AC3E}">
        <p14:creationId xmlns:p14="http://schemas.microsoft.com/office/powerpoint/2010/main" val="17049032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60A0CB-46F3-AEF7-24DF-324831B7864D}"/>
              </a:ext>
            </a:extLst>
          </p:cNvPr>
          <p:cNvSpPr>
            <a:spLocks noGrp="1"/>
          </p:cNvSpPr>
          <p:nvPr>
            <p:ph type="title"/>
          </p:nvPr>
        </p:nvSpPr>
        <p:spPr/>
        <p:txBody>
          <a:bodyPr/>
          <a:lstStyle/>
          <a:p>
            <a:r>
              <a:rPr lang="en-GB" dirty="0">
                <a:latin typeface="Century Gothic" panose="020B0502020202020204" pitchFamily="34" charset="0"/>
              </a:rPr>
              <a:t>What mistakes has the student made?</a:t>
            </a:r>
          </a:p>
        </p:txBody>
      </p:sp>
      <p:sp>
        <p:nvSpPr>
          <p:cNvPr id="4" name="TextBox 3">
            <a:extLst>
              <a:ext uri="{FF2B5EF4-FFF2-40B4-BE49-F238E27FC236}">
                <a16:creationId xmlns:a16="http://schemas.microsoft.com/office/drawing/2014/main" id="{00DE108B-3BDD-1AB4-0B9E-2D042925FE1B}"/>
              </a:ext>
            </a:extLst>
          </p:cNvPr>
          <p:cNvSpPr txBox="1"/>
          <p:nvPr/>
        </p:nvSpPr>
        <p:spPr>
          <a:xfrm>
            <a:off x="411480" y="1033933"/>
            <a:ext cx="10799064" cy="2677656"/>
          </a:xfrm>
          <a:prstGeom prst="rect">
            <a:avLst/>
          </a:prstGeom>
          <a:noFill/>
        </p:spPr>
        <p:txBody>
          <a:bodyPr wrap="square">
            <a:spAutoFit/>
          </a:bodyPr>
          <a:lstStyle/>
          <a:p>
            <a:r>
              <a:rPr lang="en-GB" sz="2400" dirty="0">
                <a:latin typeface="Century Gothic" panose="020B0502020202020204" pitchFamily="34" charset="0"/>
              </a:rPr>
              <a:t>A student has drawn the displayed formulae for two alkanes, propane and butane.</a:t>
            </a:r>
          </a:p>
          <a:p>
            <a:endParaRPr lang="en-GB" sz="2400" dirty="0">
              <a:latin typeface="Century Gothic" panose="020B0502020202020204" pitchFamily="34" charset="0"/>
            </a:endParaRPr>
          </a:p>
          <a:p>
            <a:r>
              <a:rPr lang="en-GB" sz="2400" dirty="0">
                <a:latin typeface="Century Gothic" panose="020B0502020202020204" pitchFamily="34" charset="0"/>
              </a:rPr>
              <a:t>They have made a mistake on each. </a:t>
            </a:r>
          </a:p>
          <a:p>
            <a:endParaRPr lang="en-GB" sz="2400" dirty="0">
              <a:latin typeface="Century Gothic" panose="020B0502020202020204" pitchFamily="34" charset="0"/>
            </a:endParaRPr>
          </a:p>
          <a:p>
            <a:r>
              <a:rPr lang="en-GB" sz="2400" dirty="0">
                <a:latin typeface="Century Gothic" panose="020B0502020202020204" pitchFamily="34" charset="0"/>
              </a:rPr>
              <a:t>What are the two mistakes?</a:t>
            </a:r>
          </a:p>
          <a:p>
            <a:endParaRPr lang="en-GB" sz="2400" dirty="0">
              <a:latin typeface="Century Gothic" panose="020B0502020202020204" pitchFamily="34" charset="0"/>
            </a:endParaRPr>
          </a:p>
        </p:txBody>
      </p:sp>
      <p:sp>
        <p:nvSpPr>
          <p:cNvPr id="19" name="TextBox 18">
            <a:extLst>
              <a:ext uri="{FF2B5EF4-FFF2-40B4-BE49-F238E27FC236}">
                <a16:creationId xmlns:a16="http://schemas.microsoft.com/office/drawing/2014/main" id="{0F6A09D6-06E0-D475-986B-8B5AB650253D}"/>
              </a:ext>
            </a:extLst>
          </p:cNvPr>
          <p:cNvSpPr txBox="1"/>
          <p:nvPr/>
        </p:nvSpPr>
        <p:spPr>
          <a:xfrm>
            <a:off x="424050" y="3582224"/>
            <a:ext cx="5130513" cy="2308324"/>
          </a:xfrm>
          <a:prstGeom prst="rect">
            <a:avLst/>
          </a:prstGeom>
          <a:noFill/>
        </p:spPr>
        <p:txBody>
          <a:bodyPr wrap="square">
            <a:spAutoFit/>
          </a:bodyPr>
          <a:lstStyle/>
          <a:p>
            <a:pPr marL="342900" indent="-342900">
              <a:buFont typeface="Arial" panose="020B0604020202020204" pitchFamily="34" charset="0"/>
              <a:buChar char="•"/>
            </a:pPr>
            <a:r>
              <a:rPr lang="en-GB" sz="2400" b="1" dirty="0">
                <a:solidFill>
                  <a:schemeClr val="accent1"/>
                </a:solidFill>
                <a:latin typeface="Century Gothic" panose="020B0502020202020204" pitchFamily="34" charset="0"/>
              </a:rPr>
              <a:t>They have drawn ethane instead of propane</a:t>
            </a:r>
          </a:p>
          <a:p>
            <a:endParaRPr lang="en-GB" sz="2400" b="1" dirty="0">
              <a:solidFill>
                <a:schemeClr val="accent1"/>
              </a:solidFill>
              <a:latin typeface="Century Gothic" panose="020B0502020202020204" pitchFamily="34" charset="0"/>
            </a:endParaRPr>
          </a:p>
          <a:p>
            <a:pPr marL="342900" indent="-342900">
              <a:buFont typeface="Arial" panose="020B0604020202020204" pitchFamily="34" charset="0"/>
              <a:buChar char="•"/>
            </a:pPr>
            <a:r>
              <a:rPr lang="en-GB" sz="2400" b="1" dirty="0">
                <a:solidFill>
                  <a:schemeClr val="accent1"/>
                </a:solidFill>
                <a:latin typeface="Century Gothic" panose="020B0502020202020204" pitchFamily="34" charset="0"/>
              </a:rPr>
              <a:t>Butane is missing the hydrogen atoms on either end of the molecule</a:t>
            </a:r>
          </a:p>
        </p:txBody>
      </p:sp>
      <p:cxnSp>
        <p:nvCxnSpPr>
          <p:cNvPr id="3" name="Straight Connector 2">
            <a:extLst>
              <a:ext uri="{FF2B5EF4-FFF2-40B4-BE49-F238E27FC236}">
                <a16:creationId xmlns:a16="http://schemas.microsoft.com/office/drawing/2014/main" id="{0376A684-D4E9-2EBC-7B19-20534B9F63DD}"/>
              </a:ext>
            </a:extLst>
          </p:cNvPr>
          <p:cNvCxnSpPr/>
          <p:nvPr/>
        </p:nvCxnSpPr>
        <p:spPr>
          <a:xfrm>
            <a:off x="8112828" y="2347355"/>
            <a:ext cx="0" cy="250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82CEE0D5-1AFE-8914-CF25-FC85DC1E3A75}"/>
              </a:ext>
            </a:extLst>
          </p:cNvPr>
          <p:cNvCxnSpPr/>
          <p:nvPr/>
        </p:nvCxnSpPr>
        <p:spPr>
          <a:xfrm>
            <a:off x="8874828" y="2358241"/>
            <a:ext cx="0" cy="250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F3D99E9C-80A3-9159-3E32-69DD0E1A14EF}"/>
              </a:ext>
            </a:extLst>
          </p:cNvPr>
          <p:cNvCxnSpPr/>
          <p:nvPr/>
        </p:nvCxnSpPr>
        <p:spPr>
          <a:xfrm>
            <a:off x="8156371" y="2989612"/>
            <a:ext cx="0" cy="250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F08CD49-5D5A-B051-CD1D-69A52E2E0D87}"/>
              </a:ext>
            </a:extLst>
          </p:cNvPr>
          <p:cNvCxnSpPr/>
          <p:nvPr/>
        </p:nvCxnSpPr>
        <p:spPr>
          <a:xfrm>
            <a:off x="8918371" y="3000498"/>
            <a:ext cx="0" cy="250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AB4701E7-4162-9FF8-9322-8742139C74FB}"/>
              </a:ext>
            </a:extLst>
          </p:cNvPr>
          <p:cNvSpPr txBox="1"/>
          <p:nvPr/>
        </p:nvSpPr>
        <p:spPr>
          <a:xfrm>
            <a:off x="7927769" y="1911927"/>
            <a:ext cx="394660" cy="461665"/>
          </a:xfrm>
          <a:prstGeom prst="rect">
            <a:avLst/>
          </a:prstGeom>
          <a:noFill/>
        </p:spPr>
        <p:txBody>
          <a:bodyPr wrap="none" rtlCol="0">
            <a:spAutoFit/>
          </a:bodyPr>
          <a:lstStyle/>
          <a:p>
            <a:r>
              <a:rPr lang="en-GB" sz="2400" dirty="0">
                <a:latin typeface="Century Gothic" panose="020B0502020202020204" pitchFamily="34" charset="0"/>
              </a:rPr>
              <a:t>H</a:t>
            </a:r>
          </a:p>
        </p:txBody>
      </p:sp>
      <p:sp>
        <p:nvSpPr>
          <p:cNvPr id="21" name="TextBox 20">
            <a:extLst>
              <a:ext uri="{FF2B5EF4-FFF2-40B4-BE49-F238E27FC236}">
                <a16:creationId xmlns:a16="http://schemas.microsoft.com/office/drawing/2014/main" id="{5D37C33C-D109-5C58-C9F5-9DFE96274BEC}"/>
              </a:ext>
            </a:extLst>
          </p:cNvPr>
          <p:cNvSpPr txBox="1"/>
          <p:nvPr/>
        </p:nvSpPr>
        <p:spPr>
          <a:xfrm>
            <a:off x="7960427" y="3218212"/>
            <a:ext cx="394660" cy="461665"/>
          </a:xfrm>
          <a:prstGeom prst="rect">
            <a:avLst/>
          </a:prstGeom>
          <a:noFill/>
        </p:spPr>
        <p:txBody>
          <a:bodyPr wrap="none" rtlCol="0">
            <a:spAutoFit/>
          </a:bodyPr>
          <a:lstStyle/>
          <a:p>
            <a:r>
              <a:rPr lang="en-GB" sz="2400" dirty="0">
                <a:latin typeface="Century Gothic" panose="020B0502020202020204" pitchFamily="34" charset="0"/>
              </a:rPr>
              <a:t>H</a:t>
            </a:r>
          </a:p>
        </p:txBody>
      </p:sp>
      <p:sp>
        <p:nvSpPr>
          <p:cNvPr id="22" name="TextBox 21">
            <a:extLst>
              <a:ext uri="{FF2B5EF4-FFF2-40B4-BE49-F238E27FC236}">
                <a16:creationId xmlns:a16="http://schemas.microsoft.com/office/drawing/2014/main" id="{05CF840E-731F-4489-5EFC-0ECF03EF4E7F}"/>
              </a:ext>
            </a:extLst>
          </p:cNvPr>
          <p:cNvSpPr txBox="1"/>
          <p:nvPr/>
        </p:nvSpPr>
        <p:spPr>
          <a:xfrm>
            <a:off x="8711542" y="3218212"/>
            <a:ext cx="394660" cy="461665"/>
          </a:xfrm>
          <a:prstGeom prst="rect">
            <a:avLst/>
          </a:prstGeom>
          <a:noFill/>
        </p:spPr>
        <p:txBody>
          <a:bodyPr wrap="none" rtlCol="0">
            <a:spAutoFit/>
          </a:bodyPr>
          <a:lstStyle/>
          <a:p>
            <a:r>
              <a:rPr lang="en-GB" sz="2400" dirty="0">
                <a:latin typeface="Century Gothic" panose="020B0502020202020204" pitchFamily="34" charset="0"/>
              </a:rPr>
              <a:t>H</a:t>
            </a:r>
          </a:p>
        </p:txBody>
      </p:sp>
      <p:cxnSp>
        <p:nvCxnSpPr>
          <p:cNvPr id="23" name="Straight Connector 22">
            <a:extLst>
              <a:ext uri="{FF2B5EF4-FFF2-40B4-BE49-F238E27FC236}">
                <a16:creationId xmlns:a16="http://schemas.microsoft.com/office/drawing/2014/main" id="{AD213BED-7F96-1EE1-73CD-F16F4C9AAC39}"/>
              </a:ext>
            </a:extLst>
          </p:cNvPr>
          <p:cNvCxnSpPr>
            <a:cxnSpLocks/>
          </p:cNvCxnSpPr>
          <p:nvPr/>
        </p:nvCxnSpPr>
        <p:spPr>
          <a:xfrm flipH="1">
            <a:off x="8395856" y="2804555"/>
            <a:ext cx="29391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E62BB00C-3AF3-CFD6-255D-430963EA2407}"/>
              </a:ext>
            </a:extLst>
          </p:cNvPr>
          <p:cNvSpPr txBox="1"/>
          <p:nvPr/>
        </p:nvSpPr>
        <p:spPr>
          <a:xfrm>
            <a:off x="7938655" y="2554183"/>
            <a:ext cx="434734" cy="461665"/>
          </a:xfrm>
          <a:prstGeom prst="rect">
            <a:avLst/>
          </a:prstGeom>
          <a:noFill/>
        </p:spPr>
        <p:txBody>
          <a:bodyPr wrap="none" rtlCol="0">
            <a:spAutoFit/>
          </a:bodyPr>
          <a:lstStyle/>
          <a:p>
            <a:r>
              <a:rPr lang="en-GB" sz="2400" dirty="0">
                <a:latin typeface="Century Gothic" panose="020B0502020202020204" pitchFamily="34" charset="0"/>
              </a:rPr>
              <a:t>C</a:t>
            </a:r>
          </a:p>
        </p:txBody>
      </p:sp>
      <p:sp>
        <p:nvSpPr>
          <p:cNvPr id="25" name="TextBox 24">
            <a:extLst>
              <a:ext uri="{FF2B5EF4-FFF2-40B4-BE49-F238E27FC236}">
                <a16:creationId xmlns:a16="http://schemas.microsoft.com/office/drawing/2014/main" id="{8CF0C7F3-D266-9C45-E865-C79CD910D059}"/>
              </a:ext>
            </a:extLst>
          </p:cNvPr>
          <p:cNvSpPr txBox="1"/>
          <p:nvPr/>
        </p:nvSpPr>
        <p:spPr>
          <a:xfrm>
            <a:off x="8711541" y="2565069"/>
            <a:ext cx="434734" cy="461665"/>
          </a:xfrm>
          <a:prstGeom prst="rect">
            <a:avLst/>
          </a:prstGeom>
          <a:noFill/>
        </p:spPr>
        <p:txBody>
          <a:bodyPr wrap="none" rtlCol="0">
            <a:spAutoFit/>
          </a:bodyPr>
          <a:lstStyle/>
          <a:p>
            <a:r>
              <a:rPr lang="en-GB" sz="2400" dirty="0">
                <a:latin typeface="Century Gothic" panose="020B0502020202020204" pitchFamily="34" charset="0"/>
              </a:rPr>
              <a:t>C</a:t>
            </a:r>
          </a:p>
        </p:txBody>
      </p:sp>
      <p:sp>
        <p:nvSpPr>
          <p:cNvPr id="26" name="TextBox 25">
            <a:extLst>
              <a:ext uri="{FF2B5EF4-FFF2-40B4-BE49-F238E27FC236}">
                <a16:creationId xmlns:a16="http://schemas.microsoft.com/office/drawing/2014/main" id="{049D40C0-9F2E-DC44-0F5B-F4BF296715BC}"/>
              </a:ext>
            </a:extLst>
          </p:cNvPr>
          <p:cNvSpPr txBox="1"/>
          <p:nvPr/>
        </p:nvSpPr>
        <p:spPr>
          <a:xfrm>
            <a:off x="8722426" y="1911927"/>
            <a:ext cx="394660" cy="461665"/>
          </a:xfrm>
          <a:prstGeom prst="rect">
            <a:avLst/>
          </a:prstGeom>
          <a:noFill/>
        </p:spPr>
        <p:txBody>
          <a:bodyPr wrap="none" rtlCol="0">
            <a:spAutoFit/>
          </a:bodyPr>
          <a:lstStyle/>
          <a:p>
            <a:r>
              <a:rPr lang="en-GB" sz="2400" dirty="0">
                <a:latin typeface="Century Gothic" panose="020B0502020202020204" pitchFamily="34" charset="0"/>
              </a:rPr>
              <a:t>H</a:t>
            </a:r>
          </a:p>
        </p:txBody>
      </p:sp>
      <p:cxnSp>
        <p:nvCxnSpPr>
          <p:cNvPr id="30" name="Straight Connector 29">
            <a:extLst>
              <a:ext uri="{FF2B5EF4-FFF2-40B4-BE49-F238E27FC236}">
                <a16:creationId xmlns:a16="http://schemas.microsoft.com/office/drawing/2014/main" id="{7392EC80-7571-A912-61C1-71F5183B95E5}"/>
              </a:ext>
            </a:extLst>
          </p:cNvPr>
          <p:cNvCxnSpPr>
            <a:cxnSpLocks/>
          </p:cNvCxnSpPr>
          <p:nvPr/>
        </p:nvCxnSpPr>
        <p:spPr>
          <a:xfrm flipH="1">
            <a:off x="9168742" y="2815441"/>
            <a:ext cx="29391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B3CE9B9F-021E-1612-584B-B8E4A9063A44}"/>
              </a:ext>
            </a:extLst>
          </p:cNvPr>
          <p:cNvCxnSpPr>
            <a:cxnSpLocks/>
          </p:cNvCxnSpPr>
          <p:nvPr/>
        </p:nvCxnSpPr>
        <p:spPr>
          <a:xfrm flipH="1">
            <a:off x="7677399" y="2761013"/>
            <a:ext cx="29391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46C4E751-65B1-E000-C0BD-E4212650EDBA}"/>
              </a:ext>
            </a:extLst>
          </p:cNvPr>
          <p:cNvSpPr txBox="1"/>
          <p:nvPr/>
        </p:nvSpPr>
        <p:spPr>
          <a:xfrm>
            <a:off x="9441874" y="2539339"/>
            <a:ext cx="394660" cy="461665"/>
          </a:xfrm>
          <a:prstGeom prst="rect">
            <a:avLst/>
          </a:prstGeom>
          <a:noFill/>
        </p:spPr>
        <p:txBody>
          <a:bodyPr wrap="none" rtlCol="0">
            <a:spAutoFit/>
          </a:bodyPr>
          <a:lstStyle/>
          <a:p>
            <a:r>
              <a:rPr lang="en-GB" sz="2400" dirty="0">
                <a:latin typeface="Century Gothic" panose="020B0502020202020204" pitchFamily="34" charset="0"/>
              </a:rPr>
              <a:t>H</a:t>
            </a:r>
          </a:p>
        </p:txBody>
      </p:sp>
      <p:sp>
        <p:nvSpPr>
          <p:cNvPr id="36" name="TextBox 35">
            <a:extLst>
              <a:ext uri="{FF2B5EF4-FFF2-40B4-BE49-F238E27FC236}">
                <a16:creationId xmlns:a16="http://schemas.microsoft.com/office/drawing/2014/main" id="{AF95794F-FBBF-F826-2C1D-F539CACB4FBE}"/>
              </a:ext>
            </a:extLst>
          </p:cNvPr>
          <p:cNvSpPr txBox="1"/>
          <p:nvPr/>
        </p:nvSpPr>
        <p:spPr>
          <a:xfrm>
            <a:off x="7318171" y="2532412"/>
            <a:ext cx="394660" cy="461665"/>
          </a:xfrm>
          <a:prstGeom prst="rect">
            <a:avLst/>
          </a:prstGeom>
          <a:noFill/>
        </p:spPr>
        <p:txBody>
          <a:bodyPr wrap="none" rtlCol="0">
            <a:spAutoFit/>
          </a:bodyPr>
          <a:lstStyle/>
          <a:p>
            <a:r>
              <a:rPr lang="en-GB" sz="2400" dirty="0">
                <a:latin typeface="Century Gothic" panose="020B0502020202020204" pitchFamily="34" charset="0"/>
              </a:rPr>
              <a:t>H</a:t>
            </a:r>
          </a:p>
        </p:txBody>
      </p:sp>
      <p:cxnSp>
        <p:nvCxnSpPr>
          <p:cNvPr id="37" name="Straight Connector 36">
            <a:extLst>
              <a:ext uri="{FF2B5EF4-FFF2-40B4-BE49-F238E27FC236}">
                <a16:creationId xmlns:a16="http://schemas.microsoft.com/office/drawing/2014/main" id="{C1B5A57E-241D-C935-F808-6DB98A447A25}"/>
              </a:ext>
            </a:extLst>
          </p:cNvPr>
          <p:cNvCxnSpPr/>
          <p:nvPr/>
        </p:nvCxnSpPr>
        <p:spPr>
          <a:xfrm>
            <a:off x="8112827" y="4938155"/>
            <a:ext cx="0" cy="250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3185B606-9114-6617-C2D3-3F7738A95CF6}"/>
              </a:ext>
            </a:extLst>
          </p:cNvPr>
          <p:cNvCxnSpPr/>
          <p:nvPr/>
        </p:nvCxnSpPr>
        <p:spPr>
          <a:xfrm>
            <a:off x="8874827" y="4949041"/>
            <a:ext cx="0" cy="250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4F0E5CD8-C9A7-1A5C-3CBB-04B6D505D352}"/>
              </a:ext>
            </a:extLst>
          </p:cNvPr>
          <p:cNvCxnSpPr/>
          <p:nvPr/>
        </p:nvCxnSpPr>
        <p:spPr>
          <a:xfrm>
            <a:off x="8156370" y="5580412"/>
            <a:ext cx="0" cy="250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44ECA42D-16D9-E2E1-6898-C2A55CD6BB4D}"/>
              </a:ext>
            </a:extLst>
          </p:cNvPr>
          <p:cNvCxnSpPr/>
          <p:nvPr/>
        </p:nvCxnSpPr>
        <p:spPr>
          <a:xfrm>
            <a:off x="8918370" y="5591298"/>
            <a:ext cx="0" cy="250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E55A5528-50B5-E745-AEC4-B13A3E70F702}"/>
              </a:ext>
            </a:extLst>
          </p:cNvPr>
          <p:cNvSpPr txBox="1"/>
          <p:nvPr/>
        </p:nvSpPr>
        <p:spPr>
          <a:xfrm>
            <a:off x="7927768" y="4502727"/>
            <a:ext cx="394660" cy="461665"/>
          </a:xfrm>
          <a:prstGeom prst="rect">
            <a:avLst/>
          </a:prstGeom>
          <a:noFill/>
        </p:spPr>
        <p:txBody>
          <a:bodyPr wrap="none" rtlCol="0">
            <a:spAutoFit/>
          </a:bodyPr>
          <a:lstStyle/>
          <a:p>
            <a:r>
              <a:rPr lang="en-GB" sz="2400" dirty="0">
                <a:latin typeface="Century Gothic" panose="020B0502020202020204" pitchFamily="34" charset="0"/>
              </a:rPr>
              <a:t>H</a:t>
            </a:r>
          </a:p>
        </p:txBody>
      </p:sp>
      <p:sp>
        <p:nvSpPr>
          <p:cNvPr id="42" name="TextBox 41">
            <a:extLst>
              <a:ext uri="{FF2B5EF4-FFF2-40B4-BE49-F238E27FC236}">
                <a16:creationId xmlns:a16="http://schemas.microsoft.com/office/drawing/2014/main" id="{7C3AF0AB-FB97-CD04-21B9-2986448C7804}"/>
              </a:ext>
            </a:extLst>
          </p:cNvPr>
          <p:cNvSpPr txBox="1"/>
          <p:nvPr/>
        </p:nvSpPr>
        <p:spPr>
          <a:xfrm>
            <a:off x="7960426" y="5809012"/>
            <a:ext cx="394660" cy="461665"/>
          </a:xfrm>
          <a:prstGeom prst="rect">
            <a:avLst/>
          </a:prstGeom>
          <a:noFill/>
        </p:spPr>
        <p:txBody>
          <a:bodyPr wrap="none" rtlCol="0">
            <a:spAutoFit/>
          </a:bodyPr>
          <a:lstStyle/>
          <a:p>
            <a:r>
              <a:rPr lang="en-GB" sz="2400" dirty="0">
                <a:latin typeface="Century Gothic" panose="020B0502020202020204" pitchFamily="34" charset="0"/>
              </a:rPr>
              <a:t>H</a:t>
            </a:r>
          </a:p>
        </p:txBody>
      </p:sp>
      <p:sp>
        <p:nvSpPr>
          <p:cNvPr id="43" name="TextBox 42">
            <a:extLst>
              <a:ext uri="{FF2B5EF4-FFF2-40B4-BE49-F238E27FC236}">
                <a16:creationId xmlns:a16="http://schemas.microsoft.com/office/drawing/2014/main" id="{53989FA2-A9C5-B589-391B-B530738E9BA4}"/>
              </a:ext>
            </a:extLst>
          </p:cNvPr>
          <p:cNvSpPr txBox="1"/>
          <p:nvPr/>
        </p:nvSpPr>
        <p:spPr>
          <a:xfrm>
            <a:off x="8711541" y="5809012"/>
            <a:ext cx="394660" cy="461665"/>
          </a:xfrm>
          <a:prstGeom prst="rect">
            <a:avLst/>
          </a:prstGeom>
          <a:noFill/>
        </p:spPr>
        <p:txBody>
          <a:bodyPr wrap="none" rtlCol="0">
            <a:spAutoFit/>
          </a:bodyPr>
          <a:lstStyle/>
          <a:p>
            <a:r>
              <a:rPr lang="en-GB" sz="2400" dirty="0">
                <a:latin typeface="Century Gothic" panose="020B0502020202020204" pitchFamily="34" charset="0"/>
              </a:rPr>
              <a:t>H</a:t>
            </a:r>
          </a:p>
        </p:txBody>
      </p:sp>
      <p:cxnSp>
        <p:nvCxnSpPr>
          <p:cNvPr id="44" name="Straight Connector 43">
            <a:extLst>
              <a:ext uri="{FF2B5EF4-FFF2-40B4-BE49-F238E27FC236}">
                <a16:creationId xmlns:a16="http://schemas.microsoft.com/office/drawing/2014/main" id="{760DAEFC-9783-4F1C-30F3-230DAF8381BB}"/>
              </a:ext>
            </a:extLst>
          </p:cNvPr>
          <p:cNvCxnSpPr>
            <a:cxnSpLocks/>
          </p:cNvCxnSpPr>
          <p:nvPr/>
        </p:nvCxnSpPr>
        <p:spPr>
          <a:xfrm flipH="1">
            <a:off x="8395855" y="5395355"/>
            <a:ext cx="29391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B9912821-D5F6-49FF-12AB-5A30D61A51F7}"/>
              </a:ext>
            </a:extLst>
          </p:cNvPr>
          <p:cNvSpPr txBox="1"/>
          <p:nvPr/>
        </p:nvSpPr>
        <p:spPr>
          <a:xfrm>
            <a:off x="7938654" y="5144983"/>
            <a:ext cx="434734" cy="461665"/>
          </a:xfrm>
          <a:prstGeom prst="rect">
            <a:avLst/>
          </a:prstGeom>
          <a:noFill/>
        </p:spPr>
        <p:txBody>
          <a:bodyPr wrap="none" rtlCol="0">
            <a:spAutoFit/>
          </a:bodyPr>
          <a:lstStyle/>
          <a:p>
            <a:r>
              <a:rPr lang="en-GB" sz="2400" dirty="0">
                <a:latin typeface="Century Gothic" panose="020B0502020202020204" pitchFamily="34" charset="0"/>
              </a:rPr>
              <a:t>C</a:t>
            </a:r>
          </a:p>
        </p:txBody>
      </p:sp>
      <p:sp>
        <p:nvSpPr>
          <p:cNvPr id="46" name="TextBox 45">
            <a:extLst>
              <a:ext uri="{FF2B5EF4-FFF2-40B4-BE49-F238E27FC236}">
                <a16:creationId xmlns:a16="http://schemas.microsoft.com/office/drawing/2014/main" id="{BE93953F-77B9-FC0D-FAFE-CB78E88D9624}"/>
              </a:ext>
            </a:extLst>
          </p:cNvPr>
          <p:cNvSpPr txBox="1"/>
          <p:nvPr/>
        </p:nvSpPr>
        <p:spPr>
          <a:xfrm>
            <a:off x="8711540" y="5155869"/>
            <a:ext cx="434734" cy="461665"/>
          </a:xfrm>
          <a:prstGeom prst="rect">
            <a:avLst/>
          </a:prstGeom>
          <a:noFill/>
        </p:spPr>
        <p:txBody>
          <a:bodyPr wrap="none" rtlCol="0">
            <a:spAutoFit/>
          </a:bodyPr>
          <a:lstStyle/>
          <a:p>
            <a:r>
              <a:rPr lang="en-GB" sz="2400" dirty="0">
                <a:latin typeface="Century Gothic" panose="020B0502020202020204" pitchFamily="34" charset="0"/>
              </a:rPr>
              <a:t>C</a:t>
            </a:r>
          </a:p>
        </p:txBody>
      </p:sp>
      <p:sp>
        <p:nvSpPr>
          <p:cNvPr id="47" name="TextBox 46">
            <a:extLst>
              <a:ext uri="{FF2B5EF4-FFF2-40B4-BE49-F238E27FC236}">
                <a16:creationId xmlns:a16="http://schemas.microsoft.com/office/drawing/2014/main" id="{838CAC28-96C6-05B4-C14E-2378B1D975D9}"/>
              </a:ext>
            </a:extLst>
          </p:cNvPr>
          <p:cNvSpPr txBox="1"/>
          <p:nvPr/>
        </p:nvSpPr>
        <p:spPr>
          <a:xfrm>
            <a:off x="8722425" y="4502727"/>
            <a:ext cx="394660" cy="461665"/>
          </a:xfrm>
          <a:prstGeom prst="rect">
            <a:avLst/>
          </a:prstGeom>
          <a:noFill/>
        </p:spPr>
        <p:txBody>
          <a:bodyPr wrap="none" rtlCol="0">
            <a:spAutoFit/>
          </a:bodyPr>
          <a:lstStyle/>
          <a:p>
            <a:r>
              <a:rPr lang="en-GB" sz="2400" dirty="0">
                <a:latin typeface="Century Gothic" panose="020B0502020202020204" pitchFamily="34" charset="0"/>
              </a:rPr>
              <a:t>H</a:t>
            </a:r>
          </a:p>
        </p:txBody>
      </p:sp>
      <p:cxnSp>
        <p:nvCxnSpPr>
          <p:cNvPr id="48" name="Straight Connector 47">
            <a:extLst>
              <a:ext uri="{FF2B5EF4-FFF2-40B4-BE49-F238E27FC236}">
                <a16:creationId xmlns:a16="http://schemas.microsoft.com/office/drawing/2014/main" id="{31F7B9F2-3620-8833-50B0-27C3CFBCA51D}"/>
              </a:ext>
            </a:extLst>
          </p:cNvPr>
          <p:cNvCxnSpPr/>
          <p:nvPr/>
        </p:nvCxnSpPr>
        <p:spPr>
          <a:xfrm>
            <a:off x="9647713" y="4959927"/>
            <a:ext cx="0" cy="250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A0CD5103-18A6-11B5-1CE1-DF2F34BD5E57}"/>
              </a:ext>
            </a:extLst>
          </p:cNvPr>
          <p:cNvCxnSpPr/>
          <p:nvPr/>
        </p:nvCxnSpPr>
        <p:spPr>
          <a:xfrm>
            <a:off x="9691256" y="5602184"/>
            <a:ext cx="0" cy="250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A3D69495-899E-FD0E-1AA4-3C165548F577}"/>
              </a:ext>
            </a:extLst>
          </p:cNvPr>
          <p:cNvSpPr txBox="1"/>
          <p:nvPr/>
        </p:nvSpPr>
        <p:spPr>
          <a:xfrm>
            <a:off x="9484427" y="5819898"/>
            <a:ext cx="394660" cy="461665"/>
          </a:xfrm>
          <a:prstGeom prst="rect">
            <a:avLst/>
          </a:prstGeom>
          <a:noFill/>
        </p:spPr>
        <p:txBody>
          <a:bodyPr wrap="none" rtlCol="0">
            <a:spAutoFit/>
          </a:bodyPr>
          <a:lstStyle/>
          <a:p>
            <a:r>
              <a:rPr lang="en-GB" sz="2400" dirty="0">
                <a:latin typeface="Century Gothic" panose="020B0502020202020204" pitchFamily="34" charset="0"/>
              </a:rPr>
              <a:t>H</a:t>
            </a:r>
          </a:p>
        </p:txBody>
      </p:sp>
      <p:cxnSp>
        <p:nvCxnSpPr>
          <p:cNvPr id="51" name="Straight Connector 50">
            <a:extLst>
              <a:ext uri="{FF2B5EF4-FFF2-40B4-BE49-F238E27FC236}">
                <a16:creationId xmlns:a16="http://schemas.microsoft.com/office/drawing/2014/main" id="{58540E36-7AC0-52F1-F97A-D18932E99AF7}"/>
              </a:ext>
            </a:extLst>
          </p:cNvPr>
          <p:cNvCxnSpPr>
            <a:cxnSpLocks/>
          </p:cNvCxnSpPr>
          <p:nvPr/>
        </p:nvCxnSpPr>
        <p:spPr>
          <a:xfrm flipH="1">
            <a:off x="9168741" y="5406241"/>
            <a:ext cx="29391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1F8B6750-759B-D8A0-E7E0-7ED2750E1D9A}"/>
              </a:ext>
            </a:extLst>
          </p:cNvPr>
          <p:cNvSpPr txBox="1"/>
          <p:nvPr/>
        </p:nvSpPr>
        <p:spPr>
          <a:xfrm>
            <a:off x="9484426" y="5166755"/>
            <a:ext cx="434734" cy="461665"/>
          </a:xfrm>
          <a:prstGeom prst="rect">
            <a:avLst/>
          </a:prstGeom>
          <a:noFill/>
        </p:spPr>
        <p:txBody>
          <a:bodyPr wrap="none" rtlCol="0">
            <a:spAutoFit/>
          </a:bodyPr>
          <a:lstStyle/>
          <a:p>
            <a:r>
              <a:rPr lang="en-GB" sz="2400" dirty="0">
                <a:latin typeface="Century Gothic" panose="020B0502020202020204" pitchFamily="34" charset="0"/>
              </a:rPr>
              <a:t>C</a:t>
            </a:r>
          </a:p>
        </p:txBody>
      </p:sp>
      <p:sp>
        <p:nvSpPr>
          <p:cNvPr id="53" name="TextBox 52">
            <a:extLst>
              <a:ext uri="{FF2B5EF4-FFF2-40B4-BE49-F238E27FC236}">
                <a16:creationId xmlns:a16="http://schemas.microsoft.com/office/drawing/2014/main" id="{A5BD53BA-BA7A-9CCD-7BEB-1520E78CB530}"/>
              </a:ext>
            </a:extLst>
          </p:cNvPr>
          <p:cNvSpPr txBox="1"/>
          <p:nvPr/>
        </p:nvSpPr>
        <p:spPr>
          <a:xfrm>
            <a:off x="9495311" y="4513613"/>
            <a:ext cx="394660" cy="461665"/>
          </a:xfrm>
          <a:prstGeom prst="rect">
            <a:avLst/>
          </a:prstGeom>
          <a:noFill/>
        </p:spPr>
        <p:txBody>
          <a:bodyPr wrap="none" rtlCol="0">
            <a:spAutoFit/>
          </a:bodyPr>
          <a:lstStyle/>
          <a:p>
            <a:r>
              <a:rPr lang="en-GB" sz="2400" dirty="0">
                <a:latin typeface="Century Gothic" panose="020B0502020202020204" pitchFamily="34" charset="0"/>
              </a:rPr>
              <a:t>H</a:t>
            </a:r>
          </a:p>
        </p:txBody>
      </p:sp>
      <p:cxnSp>
        <p:nvCxnSpPr>
          <p:cNvPr id="55" name="Straight Connector 54">
            <a:extLst>
              <a:ext uri="{FF2B5EF4-FFF2-40B4-BE49-F238E27FC236}">
                <a16:creationId xmlns:a16="http://schemas.microsoft.com/office/drawing/2014/main" id="{4BE2EE23-AA44-DE1C-4EAA-9FF9045F8D55}"/>
              </a:ext>
            </a:extLst>
          </p:cNvPr>
          <p:cNvCxnSpPr>
            <a:cxnSpLocks/>
          </p:cNvCxnSpPr>
          <p:nvPr/>
        </p:nvCxnSpPr>
        <p:spPr>
          <a:xfrm flipH="1">
            <a:off x="9865426" y="5417127"/>
            <a:ext cx="29391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57AB28B1-BF6D-9DFB-04E3-CF3BB62EA500}"/>
              </a:ext>
            </a:extLst>
          </p:cNvPr>
          <p:cNvCxnSpPr/>
          <p:nvPr/>
        </p:nvCxnSpPr>
        <p:spPr>
          <a:xfrm>
            <a:off x="10326586" y="4959927"/>
            <a:ext cx="0" cy="250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4CAD95F6-B4A5-9F88-450D-033335D801FF}"/>
              </a:ext>
            </a:extLst>
          </p:cNvPr>
          <p:cNvCxnSpPr/>
          <p:nvPr/>
        </p:nvCxnSpPr>
        <p:spPr>
          <a:xfrm>
            <a:off x="10370129" y="5602184"/>
            <a:ext cx="0" cy="250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710F5ED2-1B77-1770-BD06-DA9AEFDC443D}"/>
              </a:ext>
            </a:extLst>
          </p:cNvPr>
          <p:cNvSpPr txBox="1"/>
          <p:nvPr/>
        </p:nvSpPr>
        <p:spPr>
          <a:xfrm>
            <a:off x="10163300" y="5819898"/>
            <a:ext cx="394660" cy="461665"/>
          </a:xfrm>
          <a:prstGeom prst="rect">
            <a:avLst/>
          </a:prstGeom>
          <a:noFill/>
        </p:spPr>
        <p:txBody>
          <a:bodyPr wrap="none" rtlCol="0">
            <a:spAutoFit/>
          </a:bodyPr>
          <a:lstStyle/>
          <a:p>
            <a:r>
              <a:rPr lang="en-GB" sz="2400" dirty="0">
                <a:latin typeface="Century Gothic" panose="020B0502020202020204" pitchFamily="34" charset="0"/>
              </a:rPr>
              <a:t>H</a:t>
            </a:r>
          </a:p>
        </p:txBody>
      </p:sp>
      <p:sp>
        <p:nvSpPr>
          <p:cNvPr id="61" name="TextBox 60">
            <a:extLst>
              <a:ext uri="{FF2B5EF4-FFF2-40B4-BE49-F238E27FC236}">
                <a16:creationId xmlns:a16="http://schemas.microsoft.com/office/drawing/2014/main" id="{4EF68D9E-1E7E-194C-BD99-21039DDD7354}"/>
              </a:ext>
            </a:extLst>
          </p:cNvPr>
          <p:cNvSpPr txBox="1"/>
          <p:nvPr/>
        </p:nvSpPr>
        <p:spPr>
          <a:xfrm>
            <a:off x="10163299" y="5166755"/>
            <a:ext cx="434734" cy="461665"/>
          </a:xfrm>
          <a:prstGeom prst="rect">
            <a:avLst/>
          </a:prstGeom>
          <a:noFill/>
        </p:spPr>
        <p:txBody>
          <a:bodyPr wrap="none" rtlCol="0">
            <a:spAutoFit/>
          </a:bodyPr>
          <a:lstStyle/>
          <a:p>
            <a:r>
              <a:rPr lang="en-GB" sz="2400" dirty="0">
                <a:latin typeface="Century Gothic" panose="020B0502020202020204" pitchFamily="34" charset="0"/>
              </a:rPr>
              <a:t>C</a:t>
            </a:r>
          </a:p>
        </p:txBody>
      </p:sp>
      <p:sp>
        <p:nvSpPr>
          <p:cNvPr id="62" name="TextBox 61">
            <a:extLst>
              <a:ext uri="{FF2B5EF4-FFF2-40B4-BE49-F238E27FC236}">
                <a16:creationId xmlns:a16="http://schemas.microsoft.com/office/drawing/2014/main" id="{56AFA4A1-9BB2-057B-1029-B61F85247317}"/>
              </a:ext>
            </a:extLst>
          </p:cNvPr>
          <p:cNvSpPr txBox="1"/>
          <p:nvPr/>
        </p:nvSpPr>
        <p:spPr>
          <a:xfrm>
            <a:off x="10174184" y="4513613"/>
            <a:ext cx="394660" cy="461665"/>
          </a:xfrm>
          <a:prstGeom prst="rect">
            <a:avLst/>
          </a:prstGeom>
          <a:noFill/>
        </p:spPr>
        <p:txBody>
          <a:bodyPr wrap="none" rtlCol="0">
            <a:spAutoFit/>
          </a:bodyPr>
          <a:lstStyle/>
          <a:p>
            <a:r>
              <a:rPr lang="en-GB" sz="2400" dirty="0">
                <a:latin typeface="Century Gothic" panose="020B0502020202020204" pitchFamily="34" charset="0"/>
              </a:rPr>
              <a:t>H</a:t>
            </a:r>
          </a:p>
        </p:txBody>
      </p:sp>
      <p:sp>
        <p:nvSpPr>
          <p:cNvPr id="65" name="TextBox 64">
            <a:extLst>
              <a:ext uri="{FF2B5EF4-FFF2-40B4-BE49-F238E27FC236}">
                <a16:creationId xmlns:a16="http://schemas.microsoft.com/office/drawing/2014/main" id="{260D10CC-1DF6-6B37-77F4-AFDF28ED3F2A}"/>
              </a:ext>
            </a:extLst>
          </p:cNvPr>
          <p:cNvSpPr txBox="1"/>
          <p:nvPr/>
        </p:nvSpPr>
        <p:spPr>
          <a:xfrm>
            <a:off x="9677401" y="1971303"/>
            <a:ext cx="1470274" cy="461665"/>
          </a:xfrm>
          <a:prstGeom prst="rect">
            <a:avLst/>
          </a:prstGeom>
          <a:noFill/>
        </p:spPr>
        <p:txBody>
          <a:bodyPr wrap="none" rtlCol="0">
            <a:spAutoFit/>
          </a:bodyPr>
          <a:lstStyle/>
          <a:p>
            <a:r>
              <a:rPr lang="en-GB" sz="2400" i="1" dirty="0">
                <a:latin typeface="Century Gothic" panose="020B0502020202020204" pitchFamily="34" charset="0"/>
              </a:rPr>
              <a:t>Propane</a:t>
            </a:r>
          </a:p>
        </p:txBody>
      </p:sp>
      <p:sp>
        <p:nvSpPr>
          <p:cNvPr id="66" name="TextBox 65">
            <a:extLst>
              <a:ext uri="{FF2B5EF4-FFF2-40B4-BE49-F238E27FC236}">
                <a16:creationId xmlns:a16="http://schemas.microsoft.com/office/drawing/2014/main" id="{52AB9803-3837-E0DA-90FE-F57F9EEFA6A8}"/>
              </a:ext>
            </a:extLst>
          </p:cNvPr>
          <p:cNvSpPr txBox="1"/>
          <p:nvPr/>
        </p:nvSpPr>
        <p:spPr>
          <a:xfrm>
            <a:off x="9843656" y="4077194"/>
            <a:ext cx="1250663" cy="461665"/>
          </a:xfrm>
          <a:prstGeom prst="rect">
            <a:avLst/>
          </a:prstGeom>
          <a:noFill/>
        </p:spPr>
        <p:txBody>
          <a:bodyPr wrap="none" rtlCol="0">
            <a:spAutoFit/>
          </a:bodyPr>
          <a:lstStyle/>
          <a:p>
            <a:r>
              <a:rPr lang="en-GB" sz="2400" i="1" dirty="0">
                <a:latin typeface="Century Gothic" panose="020B0502020202020204" pitchFamily="34" charset="0"/>
              </a:rPr>
              <a:t>Butane</a:t>
            </a:r>
          </a:p>
        </p:txBody>
      </p:sp>
    </p:spTree>
    <p:extLst>
      <p:ext uri="{BB962C8B-B14F-4D97-AF65-F5344CB8AC3E}">
        <p14:creationId xmlns:p14="http://schemas.microsoft.com/office/powerpoint/2010/main" val="40758864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F57E99-6073-1C46-A517-F0791F19C755}"/>
              </a:ext>
            </a:extLst>
          </p:cNvPr>
          <p:cNvSpPr>
            <a:spLocks noGrp="1"/>
          </p:cNvSpPr>
          <p:nvPr>
            <p:ph type="title"/>
          </p:nvPr>
        </p:nvSpPr>
        <p:spPr/>
        <p:txBody>
          <a:bodyPr>
            <a:normAutofit/>
          </a:bodyPr>
          <a:lstStyle/>
          <a:p>
            <a:r>
              <a:rPr lang="en-GB" sz="2800" dirty="0">
                <a:latin typeface="Century Gothic" panose="020B0502020202020204" pitchFamily="34" charset="0"/>
              </a:rPr>
              <a:t>Drill</a:t>
            </a:r>
            <a:endParaRPr lang="en-US" sz="2800" dirty="0">
              <a:latin typeface="Century Gothic" panose="020B0502020202020204" pitchFamily="34" charset="0"/>
            </a:endParaRPr>
          </a:p>
        </p:txBody>
      </p:sp>
      <p:sp>
        <p:nvSpPr>
          <p:cNvPr id="6" name="TextBox 5">
            <a:extLst>
              <a:ext uri="{FF2B5EF4-FFF2-40B4-BE49-F238E27FC236}">
                <a16:creationId xmlns:a16="http://schemas.microsoft.com/office/drawing/2014/main" id="{03D33695-F3E3-458D-8D7E-F377F44F408A}"/>
              </a:ext>
            </a:extLst>
          </p:cNvPr>
          <p:cNvSpPr txBox="1"/>
          <p:nvPr/>
        </p:nvSpPr>
        <p:spPr>
          <a:xfrm>
            <a:off x="338497" y="971693"/>
            <a:ext cx="11060329" cy="3046988"/>
          </a:xfrm>
          <a:prstGeom prst="rect">
            <a:avLst/>
          </a:prstGeom>
          <a:noFill/>
        </p:spPr>
        <p:txBody>
          <a:bodyPr wrap="square">
            <a:spAutoFit/>
          </a:bodyPr>
          <a:lstStyle/>
          <a:p>
            <a:pPr marL="457200" indent="-457200">
              <a:buFont typeface="+mj-lt"/>
              <a:buAutoNum type="arabicPeriod"/>
            </a:pPr>
            <a:r>
              <a:rPr lang="en-GB" sz="2400" dirty="0">
                <a:latin typeface="Century Gothic" panose="020B0502020202020204" pitchFamily="34" charset="0"/>
              </a:rPr>
              <a:t>Describe where crude oil is found.</a:t>
            </a:r>
          </a:p>
          <a:p>
            <a:pPr marL="457200" indent="-457200">
              <a:buAutoNum type="arabicPeriod"/>
            </a:pPr>
            <a:r>
              <a:rPr lang="en-GB" sz="2400" dirty="0">
                <a:latin typeface="Century Gothic" panose="020B0502020202020204" pitchFamily="34" charset="0"/>
              </a:rPr>
              <a:t>Describe what crude oil is made from.</a:t>
            </a:r>
          </a:p>
          <a:p>
            <a:pPr marL="457200" indent="-457200">
              <a:buAutoNum type="arabicPeriod"/>
            </a:pPr>
            <a:r>
              <a:rPr lang="en-GB" sz="2400" dirty="0">
                <a:latin typeface="Century Gothic" panose="020B0502020202020204" pitchFamily="34" charset="0"/>
              </a:rPr>
              <a:t>Explain why crude oil is a mixture.</a:t>
            </a:r>
          </a:p>
          <a:p>
            <a:pPr marL="457200" indent="-457200">
              <a:buFontTx/>
              <a:buAutoNum type="arabicPeriod"/>
            </a:pPr>
            <a:r>
              <a:rPr lang="en-GB" sz="2400" dirty="0">
                <a:latin typeface="Century Gothic" panose="020B0502020202020204" pitchFamily="34" charset="0"/>
              </a:rPr>
              <a:t>Define a hydrocarbon.</a:t>
            </a:r>
          </a:p>
          <a:p>
            <a:pPr marL="457200" indent="-457200">
              <a:buAutoNum type="arabicPeriod"/>
            </a:pPr>
            <a:r>
              <a:rPr lang="en-GB" sz="2400" dirty="0">
                <a:latin typeface="Century Gothic" panose="020B0502020202020204" pitchFamily="34" charset="0"/>
              </a:rPr>
              <a:t>State the general formula of the alkanes.</a:t>
            </a:r>
          </a:p>
          <a:p>
            <a:pPr marL="457200" indent="-457200">
              <a:buFontTx/>
              <a:buAutoNum type="arabicPeriod"/>
            </a:pPr>
            <a:r>
              <a:rPr lang="en-GB" sz="2400" dirty="0">
                <a:latin typeface="Century Gothic" panose="020B0502020202020204" pitchFamily="34" charset="0"/>
              </a:rPr>
              <a:t>Name the alkane with 1 carbon.</a:t>
            </a:r>
          </a:p>
          <a:p>
            <a:pPr marL="457200" indent="-457200">
              <a:buAutoNum type="arabicPeriod"/>
            </a:pPr>
            <a:r>
              <a:rPr lang="en-GB" sz="2400" dirty="0">
                <a:latin typeface="Century Gothic" panose="020B0502020202020204" pitchFamily="34" charset="0"/>
              </a:rPr>
              <a:t>Name the alkane with 4 carbons.</a:t>
            </a:r>
          </a:p>
          <a:p>
            <a:pPr marL="457200" indent="-457200">
              <a:buAutoNum type="arabicPeriod"/>
            </a:pPr>
            <a:r>
              <a:rPr lang="en-GB" sz="2400" dirty="0">
                <a:latin typeface="Century Gothic" panose="020B0502020202020204" pitchFamily="34" charset="0"/>
              </a:rPr>
              <a:t>Draw the displayed formula for the alkane with 3 carbons.</a:t>
            </a:r>
          </a:p>
        </p:txBody>
      </p:sp>
    </p:spTree>
    <p:extLst>
      <p:ext uri="{BB962C8B-B14F-4D97-AF65-F5344CB8AC3E}">
        <p14:creationId xmlns:p14="http://schemas.microsoft.com/office/powerpoint/2010/main" val="3533838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3D33695-F3E3-458D-8D7E-F377F44F408A}"/>
              </a:ext>
            </a:extLst>
          </p:cNvPr>
          <p:cNvSpPr txBox="1"/>
          <p:nvPr/>
        </p:nvSpPr>
        <p:spPr>
          <a:xfrm>
            <a:off x="271058" y="917644"/>
            <a:ext cx="11311342" cy="3046988"/>
          </a:xfrm>
          <a:prstGeom prst="rect">
            <a:avLst/>
          </a:prstGeom>
          <a:noFill/>
        </p:spPr>
        <p:txBody>
          <a:bodyPr wrap="square">
            <a:spAutoFit/>
          </a:bodyPr>
          <a:lstStyle/>
          <a:p>
            <a:pPr marL="457200" indent="-457200">
              <a:buAutoNum type="arabicPeriod"/>
            </a:pPr>
            <a:r>
              <a:rPr lang="en-GB" sz="2400" b="1" dirty="0">
                <a:solidFill>
                  <a:schemeClr val="accent2">
                    <a:lumMod val="60000"/>
                    <a:lumOff val="40000"/>
                  </a:schemeClr>
                </a:solidFill>
                <a:latin typeface="Century Gothic" panose="020B0502020202020204" pitchFamily="34" charset="0"/>
              </a:rPr>
              <a:t>Deep underground under rocks</a:t>
            </a:r>
          </a:p>
          <a:p>
            <a:pPr marL="457200" indent="-457200">
              <a:buAutoNum type="arabicPeriod"/>
            </a:pPr>
            <a:r>
              <a:rPr lang="en-GB" sz="2400" b="1" dirty="0">
                <a:solidFill>
                  <a:schemeClr val="accent2">
                    <a:lumMod val="60000"/>
                    <a:lumOff val="40000"/>
                  </a:schemeClr>
                </a:solidFill>
                <a:latin typeface="Century Gothic" panose="020B0502020202020204" pitchFamily="34" charset="0"/>
              </a:rPr>
              <a:t>Ancient biomass (mainly plankton) that was buried in mud.</a:t>
            </a:r>
          </a:p>
          <a:p>
            <a:pPr marL="457200" indent="-457200">
              <a:buAutoNum type="arabicPeriod"/>
            </a:pPr>
            <a:r>
              <a:rPr lang="en-GB" sz="2400" b="1" dirty="0">
                <a:solidFill>
                  <a:schemeClr val="accent2">
                    <a:lumMod val="60000"/>
                    <a:lumOff val="40000"/>
                  </a:schemeClr>
                </a:solidFill>
                <a:latin typeface="Century Gothic" panose="020B0502020202020204" pitchFamily="34" charset="0"/>
              </a:rPr>
              <a:t>It contains different compounds.</a:t>
            </a:r>
          </a:p>
          <a:p>
            <a:pPr marL="457200" indent="-457200">
              <a:buAutoNum type="arabicPeriod"/>
            </a:pPr>
            <a:r>
              <a:rPr lang="en-GB" sz="2400" b="1" dirty="0">
                <a:solidFill>
                  <a:schemeClr val="accent2">
                    <a:lumMod val="60000"/>
                    <a:lumOff val="40000"/>
                  </a:schemeClr>
                </a:solidFill>
                <a:latin typeface="Century Gothic" panose="020B0502020202020204" pitchFamily="34" charset="0"/>
              </a:rPr>
              <a:t>Molecules made of carbon and hydrogen atoms only.</a:t>
            </a:r>
          </a:p>
          <a:p>
            <a:pPr marL="457200" indent="-457200">
              <a:buAutoNum type="arabicPeriod"/>
            </a:pPr>
            <a:r>
              <a:rPr lang="en-GB" sz="2400" b="1" dirty="0">
                <a:solidFill>
                  <a:schemeClr val="accent2">
                    <a:lumMod val="60000"/>
                    <a:lumOff val="40000"/>
                  </a:schemeClr>
                </a:solidFill>
                <a:latin typeface="Century Gothic" panose="020B0502020202020204" pitchFamily="34" charset="0"/>
              </a:rPr>
              <a:t>C</a:t>
            </a:r>
            <a:r>
              <a:rPr lang="en-GB" sz="2400" b="1" baseline="-25000" dirty="0">
                <a:solidFill>
                  <a:schemeClr val="accent2">
                    <a:lumMod val="60000"/>
                    <a:lumOff val="40000"/>
                  </a:schemeClr>
                </a:solidFill>
                <a:latin typeface="Century Gothic" panose="020B0502020202020204" pitchFamily="34" charset="0"/>
              </a:rPr>
              <a:t>n</a:t>
            </a:r>
            <a:r>
              <a:rPr lang="en-GB" sz="2400" b="1" dirty="0">
                <a:solidFill>
                  <a:schemeClr val="accent2">
                    <a:lumMod val="60000"/>
                    <a:lumOff val="40000"/>
                  </a:schemeClr>
                </a:solidFill>
                <a:latin typeface="Century Gothic" panose="020B0502020202020204" pitchFamily="34" charset="0"/>
              </a:rPr>
              <a:t>H</a:t>
            </a:r>
            <a:r>
              <a:rPr lang="en-GB" sz="2400" b="1" baseline="-25000" dirty="0">
                <a:solidFill>
                  <a:schemeClr val="accent2">
                    <a:lumMod val="60000"/>
                    <a:lumOff val="40000"/>
                  </a:schemeClr>
                </a:solidFill>
                <a:latin typeface="Century Gothic" panose="020B0502020202020204" pitchFamily="34" charset="0"/>
              </a:rPr>
              <a:t>2n+2</a:t>
            </a:r>
          </a:p>
          <a:p>
            <a:pPr marL="457200" indent="-457200">
              <a:buAutoNum type="arabicPeriod"/>
            </a:pPr>
            <a:r>
              <a:rPr lang="en-GB" sz="2400" b="1" dirty="0">
                <a:solidFill>
                  <a:schemeClr val="accent2">
                    <a:lumMod val="60000"/>
                    <a:lumOff val="40000"/>
                  </a:schemeClr>
                </a:solidFill>
                <a:latin typeface="Century Gothic" panose="020B0502020202020204" pitchFamily="34" charset="0"/>
              </a:rPr>
              <a:t>Methane</a:t>
            </a:r>
          </a:p>
          <a:p>
            <a:pPr marL="457200" indent="-457200">
              <a:buAutoNum type="arabicPeriod"/>
            </a:pPr>
            <a:r>
              <a:rPr lang="en-GB" sz="2400" b="1" dirty="0">
                <a:solidFill>
                  <a:schemeClr val="accent2">
                    <a:lumMod val="60000"/>
                    <a:lumOff val="40000"/>
                  </a:schemeClr>
                </a:solidFill>
                <a:latin typeface="Century Gothic" panose="020B0502020202020204" pitchFamily="34" charset="0"/>
              </a:rPr>
              <a:t>Butane</a:t>
            </a:r>
          </a:p>
          <a:p>
            <a:r>
              <a:rPr lang="en-GB" sz="2400" b="1" dirty="0">
                <a:solidFill>
                  <a:schemeClr val="accent2">
                    <a:lumMod val="60000"/>
                    <a:lumOff val="40000"/>
                  </a:schemeClr>
                </a:solidFill>
                <a:latin typeface="Century Gothic" panose="020B0502020202020204" pitchFamily="34" charset="0"/>
              </a:rPr>
              <a:t>8. </a:t>
            </a:r>
          </a:p>
        </p:txBody>
      </p:sp>
      <p:sp>
        <p:nvSpPr>
          <p:cNvPr id="7" name="Title 1">
            <a:extLst>
              <a:ext uri="{FF2B5EF4-FFF2-40B4-BE49-F238E27FC236}">
                <a16:creationId xmlns:a16="http://schemas.microsoft.com/office/drawing/2014/main" id="{370027E6-E48D-4743-8E0A-32E69590BF72}"/>
              </a:ext>
            </a:extLst>
          </p:cNvPr>
          <p:cNvSpPr>
            <a:spLocks noGrp="1"/>
          </p:cNvSpPr>
          <p:nvPr>
            <p:ph type="title"/>
          </p:nvPr>
        </p:nvSpPr>
        <p:spPr>
          <a:xfrm>
            <a:off x="540000" y="-1"/>
            <a:ext cx="10620000" cy="720000"/>
          </a:xfrm>
        </p:spPr>
        <p:txBody>
          <a:bodyPr>
            <a:normAutofit/>
          </a:bodyPr>
          <a:lstStyle/>
          <a:p>
            <a:r>
              <a:rPr lang="en-GB" sz="2800" dirty="0">
                <a:latin typeface="Century Gothic" panose="020B0502020202020204" pitchFamily="34" charset="0"/>
              </a:rPr>
              <a:t>Drill answers</a:t>
            </a:r>
            <a:endParaRPr lang="en-US" sz="2800" dirty="0">
              <a:latin typeface="Century Gothic" panose="020B0502020202020204" pitchFamily="34" charset="0"/>
            </a:endParaRPr>
          </a:p>
        </p:txBody>
      </p:sp>
      <p:cxnSp>
        <p:nvCxnSpPr>
          <p:cNvPr id="2" name="Straight Connector 1">
            <a:extLst>
              <a:ext uri="{FF2B5EF4-FFF2-40B4-BE49-F238E27FC236}">
                <a16:creationId xmlns:a16="http://schemas.microsoft.com/office/drawing/2014/main" id="{20E48BFE-AEAF-5284-8D88-E4799E83F4D6}"/>
              </a:ext>
            </a:extLst>
          </p:cNvPr>
          <p:cNvCxnSpPr/>
          <p:nvPr/>
        </p:nvCxnSpPr>
        <p:spPr>
          <a:xfrm>
            <a:off x="1754085" y="4083132"/>
            <a:ext cx="0" cy="250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 name="Straight Connector 2">
            <a:extLst>
              <a:ext uri="{FF2B5EF4-FFF2-40B4-BE49-F238E27FC236}">
                <a16:creationId xmlns:a16="http://schemas.microsoft.com/office/drawing/2014/main" id="{EB2C2B9C-02EB-2A59-38F0-C610B8E4B093}"/>
              </a:ext>
            </a:extLst>
          </p:cNvPr>
          <p:cNvCxnSpPr/>
          <p:nvPr/>
        </p:nvCxnSpPr>
        <p:spPr>
          <a:xfrm>
            <a:off x="2516085" y="4094018"/>
            <a:ext cx="0" cy="250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85BAE7AB-AC82-E217-7D25-F062DF15BDC7}"/>
              </a:ext>
            </a:extLst>
          </p:cNvPr>
          <p:cNvCxnSpPr/>
          <p:nvPr/>
        </p:nvCxnSpPr>
        <p:spPr>
          <a:xfrm>
            <a:off x="1797628" y="4725389"/>
            <a:ext cx="0" cy="250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59401C54-39F2-0467-2065-FD3E740FAE54}"/>
              </a:ext>
            </a:extLst>
          </p:cNvPr>
          <p:cNvCxnSpPr/>
          <p:nvPr/>
        </p:nvCxnSpPr>
        <p:spPr>
          <a:xfrm>
            <a:off x="2559628" y="4736275"/>
            <a:ext cx="0" cy="250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71AE2A0E-0354-DCBF-39BC-75C4DC1C5215}"/>
              </a:ext>
            </a:extLst>
          </p:cNvPr>
          <p:cNvSpPr txBox="1"/>
          <p:nvPr/>
        </p:nvSpPr>
        <p:spPr>
          <a:xfrm>
            <a:off x="1569026" y="3647704"/>
            <a:ext cx="394660" cy="461665"/>
          </a:xfrm>
          <a:prstGeom prst="rect">
            <a:avLst/>
          </a:prstGeom>
          <a:noFill/>
        </p:spPr>
        <p:txBody>
          <a:bodyPr wrap="none" rtlCol="0">
            <a:spAutoFit/>
          </a:bodyPr>
          <a:lstStyle/>
          <a:p>
            <a:r>
              <a:rPr lang="en-GB" sz="2400" dirty="0">
                <a:latin typeface="Century Gothic" panose="020B0502020202020204" pitchFamily="34" charset="0"/>
              </a:rPr>
              <a:t>H</a:t>
            </a:r>
          </a:p>
        </p:txBody>
      </p:sp>
      <p:sp>
        <p:nvSpPr>
          <p:cNvPr id="9" name="TextBox 8">
            <a:extLst>
              <a:ext uri="{FF2B5EF4-FFF2-40B4-BE49-F238E27FC236}">
                <a16:creationId xmlns:a16="http://schemas.microsoft.com/office/drawing/2014/main" id="{730FE5AE-55BE-A25B-392D-4C40F7BDF78E}"/>
              </a:ext>
            </a:extLst>
          </p:cNvPr>
          <p:cNvSpPr txBox="1"/>
          <p:nvPr/>
        </p:nvSpPr>
        <p:spPr>
          <a:xfrm>
            <a:off x="1601684" y="4953989"/>
            <a:ext cx="394660" cy="461665"/>
          </a:xfrm>
          <a:prstGeom prst="rect">
            <a:avLst/>
          </a:prstGeom>
          <a:noFill/>
        </p:spPr>
        <p:txBody>
          <a:bodyPr wrap="none" rtlCol="0">
            <a:spAutoFit/>
          </a:bodyPr>
          <a:lstStyle/>
          <a:p>
            <a:r>
              <a:rPr lang="en-GB" sz="2400" dirty="0">
                <a:latin typeface="Century Gothic" panose="020B0502020202020204" pitchFamily="34" charset="0"/>
              </a:rPr>
              <a:t>H</a:t>
            </a:r>
          </a:p>
        </p:txBody>
      </p:sp>
      <p:sp>
        <p:nvSpPr>
          <p:cNvPr id="10" name="TextBox 9">
            <a:extLst>
              <a:ext uri="{FF2B5EF4-FFF2-40B4-BE49-F238E27FC236}">
                <a16:creationId xmlns:a16="http://schemas.microsoft.com/office/drawing/2014/main" id="{8BE8E76D-92CB-67A6-6CA5-CF2C6F4ABE6F}"/>
              </a:ext>
            </a:extLst>
          </p:cNvPr>
          <p:cNvSpPr txBox="1"/>
          <p:nvPr/>
        </p:nvSpPr>
        <p:spPr>
          <a:xfrm>
            <a:off x="2352799" y="4953989"/>
            <a:ext cx="394660" cy="461665"/>
          </a:xfrm>
          <a:prstGeom prst="rect">
            <a:avLst/>
          </a:prstGeom>
          <a:noFill/>
        </p:spPr>
        <p:txBody>
          <a:bodyPr wrap="none" rtlCol="0">
            <a:spAutoFit/>
          </a:bodyPr>
          <a:lstStyle/>
          <a:p>
            <a:r>
              <a:rPr lang="en-GB" sz="2400" dirty="0">
                <a:latin typeface="Century Gothic" panose="020B0502020202020204" pitchFamily="34" charset="0"/>
              </a:rPr>
              <a:t>H</a:t>
            </a:r>
          </a:p>
        </p:txBody>
      </p:sp>
      <p:cxnSp>
        <p:nvCxnSpPr>
          <p:cNvPr id="11" name="Straight Connector 10">
            <a:extLst>
              <a:ext uri="{FF2B5EF4-FFF2-40B4-BE49-F238E27FC236}">
                <a16:creationId xmlns:a16="http://schemas.microsoft.com/office/drawing/2014/main" id="{FFA8DE39-61B6-23B2-5C9F-F4D0BC373850}"/>
              </a:ext>
            </a:extLst>
          </p:cNvPr>
          <p:cNvCxnSpPr>
            <a:cxnSpLocks/>
          </p:cNvCxnSpPr>
          <p:nvPr/>
        </p:nvCxnSpPr>
        <p:spPr>
          <a:xfrm flipH="1">
            <a:off x="2037113" y="4540332"/>
            <a:ext cx="29391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78BEA42B-C3EC-4E9E-5EDD-B348307783E1}"/>
              </a:ext>
            </a:extLst>
          </p:cNvPr>
          <p:cNvSpPr txBox="1"/>
          <p:nvPr/>
        </p:nvSpPr>
        <p:spPr>
          <a:xfrm>
            <a:off x="1579912" y="4289960"/>
            <a:ext cx="434734" cy="461665"/>
          </a:xfrm>
          <a:prstGeom prst="rect">
            <a:avLst/>
          </a:prstGeom>
          <a:noFill/>
        </p:spPr>
        <p:txBody>
          <a:bodyPr wrap="none" rtlCol="0">
            <a:spAutoFit/>
          </a:bodyPr>
          <a:lstStyle/>
          <a:p>
            <a:r>
              <a:rPr lang="en-GB" sz="2400" dirty="0">
                <a:latin typeface="Century Gothic" panose="020B0502020202020204" pitchFamily="34" charset="0"/>
              </a:rPr>
              <a:t>C</a:t>
            </a:r>
          </a:p>
        </p:txBody>
      </p:sp>
      <p:sp>
        <p:nvSpPr>
          <p:cNvPr id="13" name="TextBox 12">
            <a:extLst>
              <a:ext uri="{FF2B5EF4-FFF2-40B4-BE49-F238E27FC236}">
                <a16:creationId xmlns:a16="http://schemas.microsoft.com/office/drawing/2014/main" id="{EAEC2988-8350-E958-B77D-84D5CF037EF3}"/>
              </a:ext>
            </a:extLst>
          </p:cNvPr>
          <p:cNvSpPr txBox="1"/>
          <p:nvPr/>
        </p:nvSpPr>
        <p:spPr>
          <a:xfrm>
            <a:off x="2352798" y="4300846"/>
            <a:ext cx="434734" cy="461665"/>
          </a:xfrm>
          <a:prstGeom prst="rect">
            <a:avLst/>
          </a:prstGeom>
          <a:noFill/>
        </p:spPr>
        <p:txBody>
          <a:bodyPr wrap="none" rtlCol="0">
            <a:spAutoFit/>
          </a:bodyPr>
          <a:lstStyle/>
          <a:p>
            <a:r>
              <a:rPr lang="en-GB" sz="2400" dirty="0">
                <a:latin typeface="Century Gothic" panose="020B0502020202020204" pitchFamily="34" charset="0"/>
              </a:rPr>
              <a:t>C</a:t>
            </a:r>
          </a:p>
        </p:txBody>
      </p:sp>
      <p:sp>
        <p:nvSpPr>
          <p:cNvPr id="14" name="TextBox 13">
            <a:extLst>
              <a:ext uri="{FF2B5EF4-FFF2-40B4-BE49-F238E27FC236}">
                <a16:creationId xmlns:a16="http://schemas.microsoft.com/office/drawing/2014/main" id="{F4D9CB96-0976-0C04-E767-D2BA0EA46679}"/>
              </a:ext>
            </a:extLst>
          </p:cNvPr>
          <p:cNvSpPr txBox="1"/>
          <p:nvPr/>
        </p:nvSpPr>
        <p:spPr>
          <a:xfrm>
            <a:off x="2363683" y="3647704"/>
            <a:ext cx="394660" cy="461665"/>
          </a:xfrm>
          <a:prstGeom prst="rect">
            <a:avLst/>
          </a:prstGeom>
          <a:noFill/>
        </p:spPr>
        <p:txBody>
          <a:bodyPr wrap="none" rtlCol="0">
            <a:spAutoFit/>
          </a:bodyPr>
          <a:lstStyle/>
          <a:p>
            <a:r>
              <a:rPr lang="en-GB" sz="2400" dirty="0">
                <a:latin typeface="Century Gothic" panose="020B0502020202020204" pitchFamily="34" charset="0"/>
              </a:rPr>
              <a:t>H</a:t>
            </a:r>
          </a:p>
        </p:txBody>
      </p:sp>
      <p:cxnSp>
        <p:nvCxnSpPr>
          <p:cNvPr id="15" name="Straight Connector 14">
            <a:extLst>
              <a:ext uri="{FF2B5EF4-FFF2-40B4-BE49-F238E27FC236}">
                <a16:creationId xmlns:a16="http://schemas.microsoft.com/office/drawing/2014/main" id="{9DF890C8-FDEE-9B6A-3F41-EFEB089BE57A}"/>
              </a:ext>
            </a:extLst>
          </p:cNvPr>
          <p:cNvCxnSpPr/>
          <p:nvPr/>
        </p:nvCxnSpPr>
        <p:spPr>
          <a:xfrm>
            <a:off x="3288971" y="4104904"/>
            <a:ext cx="0" cy="250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3DB00230-895F-C376-96B7-544E90F76975}"/>
              </a:ext>
            </a:extLst>
          </p:cNvPr>
          <p:cNvCxnSpPr/>
          <p:nvPr/>
        </p:nvCxnSpPr>
        <p:spPr>
          <a:xfrm>
            <a:off x="3332514" y="4747161"/>
            <a:ext cx="0" cy="250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E423E40A-1E43-2C1B-0227-355AAC736624}"/>
              </a:ext>
            </a:extLst>
          </p:cNvPr>
          <p:cNvSpPr txBox="1"/>
          <p:nvPr/>
        </p:nvSpPr>
        <p:spPr>
          <a:xfrm>
            <a:off x="3125685" y="4964875"/>
            <a:ext cx="394660" cy="461665"/>
          </a:xfrm>
          <a:prstGeom prst="rect">
            <a:avLst/>
          </a:prstGeom>
          <a:noFill/>
        </p:spPr>
        <p:txBody>
          <a:bodyPr wrap="none" rtlCol="0">
            <a:spAutoFit/>
          </a:bodyPr>
          <a:lstStyle/>
          <a:p>
            <a:r>
              <a:rPr lang="en-GB" sz="2400" dirty="0">
                <a:latin typeface="Century Gothic" panose="020B0502020202020204" pitchFamily="34" charset="0"/>
              </a:rPr>
              <a:t>H</a:t>
            </a:r>
          </a:p>
        </p:txBody>
      </p:sp>
      <p:cxnSp>
        <p:nvCxnSpPr>
          <p:cNvPr id="18" name="Straight Connector 17">
            <a:extLst>
              <a:ext uri="{FF2B5EF4-FFF2-40B4-BE49-F238E27FC236}">
                <a16:creationId xmlns:a16="http://schemas.microsoft.com/office/drawing/2014/main" id="{C8B1A694-CF34-CBE2-30C7-E099F628EDF2}"/>
              </a:ext>
            </a:extLst>
          </p:cNvPr>
          <p:cNvCxnSpPr>
            <a:cxnSpLocks/>
          </p:cNvCxnSpPr>
          <p:nvPr/>
        </p:nvCxnSpPr>
        <p:spPr>
          <a:xfrm flipH="1">
            <a:off x="2809999" y="4551218"/>
            <a:ext cx="29391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079650D1-155F-D61A-E1FF-C96A499ABE3C}"/>
              </a:ext>
            </a:extLst>
          </p:cNvPr>
          <p:cNvSpPr txBox="1"/>
          <p:nvPr/>
        </p:nvSpPr>
        <p:spPr>
          <a:xfrm>
            <a:off x="3125684" y="4311732"/>
            <a:ext cx="434734" cy="461665"/>
          </a:xfrm>
          <a:prstGeom prst="rect">
            <a:avLst/>
          </a:prstGeom>
          <a:noFill/>
        </p:spPr>
        <p:txBody>
          <a:bodyPr wrap="none" rtlCol="0">
            <a:spAutoFit/>
          </a:bodyPr>
          <a:lstStyle/>
          <a:p>
            <a:r>
              <a:rPr lang="en-GB" sz="2400" dirty="0">
                <a:latin typeface="Century Gothic" panose="020B0502020202020204" pitchFamily="34" charset="0"/>
              </a:rPr>
              <a:t>C</a:t>
            </a:r>
          </a:p>
        </p:txBody>
      </p:sp>
      <p:sp>
        <p:nvSpPr>
          <p:cNvPr id="20" name="TextBox 19">
            <a:extLst>
              <a:ext uri="{FF2B5EF4-FFF2-40B4-BE49-F238E27FC236}">
                <a16:creationId xmlns:a16="http://schemas.microsoft.com/office/drawing/2014/main" id="{1B94FB35-009C-4AE8-B2DB-462992B4EBE1}"/>
              </a:ext>
            </a:extLst>
          </p:cNvPr>
          <p:cNvSpPr txBox="1"/>
          <p:nvPr/>
        </p:nvSpPr>
        <p:spPr>
          <a:xfrm>
            <a:off x="3136569" y="3658590"/>
            <a:ext cx="394660" cy="461665"/>
          </a:xfrm>
          <a:prstGeom prst="rect">
            <a:avLst/>
          </a:prstGeom>
          <a:noFill/>
        </p:spPr>
        <p:txBody>
          <a:bodyPr wrap="none" rtlCol="0">
            <a:spAutoFit/>
          </a:bodyPr>
          <a:lstStyle/>
          <a:p>
            <a:r>
              <a:rPr lang="en-GB" sz="2400" dirty="0">
                <a:latin typeface="Century Gothic" panose="020B0502020202020204" pitchFamily="34" charset="0"/>
              </a:rPr>
              <a:t>H</a:t>
            </a:r>
          </a:p>
        </p:txBody>
      </p:sp>
      <p:cxnSp>
        <p:nvCxnSpPr>
          <p:cNvPr id="21" name="Straight Connector 20">
            <a:extLst>
              <a:ext uri="{FF2B5EF4-FFF2-40B4-BE49-F238E27FC236}">
                <a16:creationId xmlns:a16="http://schemas.microsoft.com/office/drawing/2014/main" id="{06A72839-676B-7BFB-8D26-5721EFC51E34}"/>
              </a:ext>
            </a:extLst>
          </p:cNvPr>
          <p:cNvCxnSpPr>
            <a:cxnSpLocks/>
          </p:cNvCxnSpPr>
          <p:nvPr/>
        </p:nvCxnSpPr>
        <p:spPr>
          <a:xfrm flipH="1">
            <a:off x="1318656" y="4496790"/>
            <a:ext cx="29391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369320EE-C6AE-4B87-AF9B-4F81709E18AD}"/>
              </a:ext>
            </a:extLst>
          </p:cNvPr>
          <p:cNvCxnSpPr>
            <a:cxnSpLocks/>
          </p:cNvCxnSpPr>
          <p:nvPr/>
        </p:nvCxnSpPr>
        <p:spPr>
          <a:xfrm flipH="1">
            <a:off x="3506684" y="4562104"/>
            <a:ext cx="29391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0FD3CE6B-BBF6-BA09-379B-D4C5C7FEB464}"/>
              </a:ext>
            </a:extLst>
          </p:cNvPr>
          <p:cNvSpPr txBox="1"/>
          <p:nvPr/>
        </p:nvSpPr>
        <p:spPr>
          <a:xfrm>
            <a:off x="3789713" y="4344389"/>
            <a:ext cx="394660" cy="461665"/>
          </a:xfrm>
          <a:prstGeom prst="rect">
            <a:avLst/>
          </a:prstGeom>
          <a:noFill/>
        </p:spPr>
        <p:txBody>
          <a:bodyPr wrap="none" rtlCol="0">
            <a:spAutoFit/>
          </a:bodyPr>
          <a:lstStyle/>
          <a:p>
            <a:r>
              <a:rPr lang="en-GB" sz="2400" dirty="0">
                <a:latin typeface="Century Gothic" panose="020B0502020202020204" pitchFamily="34" charset="0"/>
              </a:rPr>
              <a:t>H</a:t>
            </a:r>
          </a:p>
        </p:txBody>
      </p:sp>
      <p:sp>
        <p:nvSpPr>
          <p:cNvPr id="24" name="TextBox 23">
            <a:extLst>
              <a:ext uri="{FF2B5EF4-FFF2-40B4-BE49-F238E27FC236}">
                <a16:creationId xmlns:a16="http://schemas.microsoft.com/office/drawing/2014/main" id="{B94BF7E9-564D-D12B-734C-94AD0DA44A97}"/>
              </a:ext>
            </a:extLst>
          </p:cNvPr>
          <p:cNvSpPr txBox="1"/>
          <p:nvPr/>
        </p:nvSpPr>
        <p:spPr>
          <a:xfrm>
            <a:off x="959428" y="4268189"/>
            <a:ext cx="394660" cy="461665"/>
          </a:xfrm>
          <a:prstGeom prst="rect">
            <a:avLst/>
          </a:prstGeom>
          <a:noFill/>
        </p:spPr>
        <p:txBody>
          <a:bodyPr wrap="none" rtlCol="0">
            <a:spAutoFit/>
          </a:bodyPr>
          <a:lstStyle/>
          <a:p>
            <a:r>
              <a:rPr lang="en-GB" sz="2400" dirty="0">
                <a:latin typeface="Century Gothic" panose="020B0502020202020204" pitchFamily="34" charset="0"/>
              </a:rPr>
              <a:t>H</a:t>
            </a:r>
          </a:p>
        </p:txBody>
      </p:sp>
    </p:spTree>
    <p:extLst>
      <p:ext uri="{BB962C8B-B14F-4D97-AF65-F5344CB8AC3E}">
        <p14:creationId xmlns:p14="http://schemas.microsoft.com/office/powerpoint/2010/main" val="928410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6">
                                            <p:txEl>
                                              <p:pRg st="5" end="5"/>
                                            </p:txEl>
                                          </p:spTgt>
                                        </p:tgtEl>
                                        <p:attrNameLst>
                                          <p:attrName>style.visibility</p:attrName>
                                        </p:attrNameLst>
                                      </p:cBhvr>
                                      <p:to>
                                        <p:strVal val="visible"/>
                                      </p:to>
                                    </p:set>
                                    <p:animEffect transition="in" filter="fade">
                                      <p:cBhvr>
                                        <p:cTn id="32" dur="500"/>
                                        <p:tgtEl>
                                          <p:spTgt spid="6">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6">
                                            <p:txEl>
                                              <p:pRg st="6" end="6"/>
                                            </p:txEl>
                                          </p:spTgt>
                                        </p:tgtEl>
                                        <p:attrNameLst>
                                          <p:attrName>style.visibility</p:attrName>
                                        </p:attrNameLst>
                                      </p:cBhvr>
                                      <p:to>
                                        <p:strVal val="visible"/>
                                      </p:to>
                                    </p:set>
                                    <p:animEffect transition="in" filter="fade">
                                      <p:cBhvr>
                                        <p:cTn id="37" dur="500"/>
                                        <p:tgtEl>
                                          <p:spTgt spid="6">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6">
                                            <p:txEl>
                                              <p:pRg st="7" end="7"/>
                                            </p:txEl>
                                          </p:spTgt>
                                        </p:tgtEl>
                                        <p:attrNameLst>
                                          <p:attrName>style.visibility</p:attrName>
                                        </p:attrNameLst>
                                      </p:cBhvr>
                                      <p:to>
                                        <p:strVal val="visible"/>
                                      </p:to>
                                    </p:set>
                                    <p:animEffect transition="in" filter="fade">
                                      <p:cBhvr>
                                        <p:cTn id="42" dur="500"/>
                                        <p:tgtEl>
                                          <p:spTgt spid="6">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5"/>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8"/>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9"/>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0"/>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1"/>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2"/>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3"/>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4"/>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15"/>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16"/>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17"/>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18"/>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19"/>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20"/>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21"/>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22"/>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23"/>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2" grpId="0"/>
      <p:bldP spid="13" grpId="0"/>
      <p:bldP spid="14" grpId="0"/>
      <p:bldP spid="17" grpId="0"/>
      <p:bldP spid="19" grpId="0"/>
      <p:bldP spid="20" grpId="0"/>
      <p:bldP spid="23" grpId="0"/>
      <p:bldP spid="2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94B74C-D6E9-8C47-B64D-4A7EA3FB90D0}"/>
              </a:ext>
            </a:extLst>
          </p:cNvPr>
          <p:cNvSpPr>
            <a:spLocks noGrp="1"/>
          </p:cNvSpPr>
          <p:nvPr>
            <p:ph type="title" idx="4294967295"/>
          </p:nvPr>
        </p:nvSpPr>
        <p:spPr>
          <a:xfrm>
            <a:off x="346843" y="139700"/>
            <a:ext cx="10620375" cy="720725"/>
          </a:xfrm>
        </p:spPr>
        <p:txBody>
          <a:bodyPr>
            <a:normAutofit/>
          </a:bodyPr>
          <a:lstStyle/>
          <a:p>
            <a:r>
              <a:rPr lang="en-US" sz="2600" b="1" dirty="0">
                <a:latin typeface="Century Gothic" panose="020B0502020202020204" pitchFamily="34" charset="0"/>
              </a:rPr>
              <a:t>I: Alkane Formulae</a:t>
            </a:r>
          </a:p>
        </p:txBody>
      </p:sp>
      <p:sp>
        <p:nvSpPr>
          <p:cNvPr id="8" name="TextBox 7">
            <a:extLst>
              <a:ext uri="{FF2B5EF4-FFF2-40B4-BE49-F238E27FC236}">
                <a16:creationId xmlns:a16="http://schemas.microsoft.com/office/drawing/2014/main" id="{1F764C78-3DE1-44A0-B656-FB67A825BB1A}"/>
              </a:ext>
            </a:extLst>
          </p:cNvPr>
          <p:cNvSpPr txBox="1"/>
          <p:nvPr/>
        </p:nvSpPr>
        <p:spPr>
          <a:xfrm>
            <a:off x="318803" y="876786"/>
            <a:ext cx="11038045" cy="830997"/>
          </a:xfrm>
          <a:prstGeom prst="rect">
            <a:avLst/>
          </a:prstGeom>
          <a:noFill/>
        </p:spPr>
        <p:txBody>
          <a:bodyPr wrap="square">
            <a:spAutoFit/>
          </a:bodyPr>
          <a:lstStyle/>
          <a:p>
            <a:r>
              <a:rPr lang="en-US" sz="2400" dirty="0">
                <a:latin typeface="Century Gothic" panose="020B0502020202020204" pitchFamily="34" charset="0"/>
              </a:rPr>
              <a:t>We can use the general formula of alkanes to determine how many atoms are in a given molecule.</a:t>
            </a:r>
          </a:p>
        </p:txBody>
      </p:sp>
      <p:sp>
        <p:nvSpPr>
          <p:cNvPr id="4" name="TextBox 3">
            <a:extLst>
              <a:ext uri="{FF2B5EF4-FFF2-40B4-BE49-F238E27FC236}">
                <a16:creationId xmlns:a16="http://schemas.microsoft.com/office/drawing/2014/main" id="{33B608AD-8C67-78BB-DFE7-BF1E07B74EF7}"/>
              </a:ext>
            </a:extLst>
          </p:cNvPr>
          <p:cNvSpPr txBox="1"/>
          <p:nvPr/>
        </p:nvSpPr>
        <p:spPr>
          <a:xfrm>
            <a:off x="394896" y="2603764"/>
            <a:ext cx="11100418" cy="461665"/>
          </a:xfrm>
          <a:prstGeom prst="rect">
            <a:avLst/>
          </a:prstGeom>
          <a:noFill/>
        </p:spPr>
        <p:txBody>
          <a:bodyPr wrap="square">
            <a:spAutoFit/>
          </a:bodyPr>
          <a:lstStyle/>
          <a:p>
            <a:r>
              <a:rPr lang="en-US" sz="2400" i="1" dirty="0">
                <a:latin typeface="Century Gothic" panose="020B0502020202020204" pitchFamily="34" charset="0"/>
              </a:rPr>
              <a:t>How many hydrogen atoms would there be in an alkane with 5 carbons?</a:t>
            </a:r>
          </a:p>
        </p:txBody>
      </p:sp>
      <p:sp>
        <p:nvSpPr>
          <p:cNvPr id="35" name="TextBox 34">
            <a:extLst>
              <a:ext uri="{FF2B5EF4-FFF2-40B4-BE49-F238E27FC236}">
                <a16:creationId xmlns:a16="http://schemas.microsoft.com/office/drawing/2014/main" id="{52B7ECB8-D74A-1868-5FC6-368D232649F5}"/>
              </a:ext>
            </a:extLst>
          </p:cNvPr>
          <p:cNvSpPr txBox="1"/>
          <p:nvPr/>
        </p:nvSpPr>
        <p:spPr>
          <a:xfrm>
            <a:off x="339162" y="1770354"/>
            <a:ext cx="7396662" cy="461665"/>
          </a:xfrm>
          <a:prstGeom prst="rect">
            <a:avLst/>
          </a:prstGeom>
          <a:noFill/>
        </p:spPr>
        <p:txBody>
          <a:bodyPr wrap="square">
            <a:spAutoFit/>
          </a:bodyPr>
          <a:lstStyle/>
          <a:p>
            <a:r>
              <a:rPr lang="en-US" sz="2400" i="1" dirty="0">
                <a:latin typeface="Century Gothic" panose="020B0502020202020204" pitchFamily="34" charset="0"/>
              </a:rPr>
              <a:t>What is the general formula of the alkanes?</a:t>
            </a:r>
          </a:p>
        </p:txBody>
      </p:sp>
      <p:sp>
        <p:nvSpPr>
          <p:cNvPr id="36" name="TextBox 35">
            <a:extLst>
              <a:ext uri="{FF2B5EF4-FFF2-40B4-BE49-F238E27FC236}">
                <a16:creationId xmlns:a16="http://schemas.microsoft.com/office/drawing/2014/main" id="{DFCC3D7D-CEF9-31F2-DCD7-FA210772F609}"/>
              </a:ext>
            </a:extLst>
          </p:cNvPr>
          <p:cNvSpPr txBox="1"/>
          <p:nvPr/>
        </p:nvSpPr>
        <p:spPr>
          <a:xfrm>
            <a:off x="341081" y="2175870"/>
            <a:ext cx="5130513" cy="461665"/>
          </a:xfrm>
          <a:prstGeom prst="rect">
            <a:avLst/>
          </a:prstGeom>
          <a:noFill/>
        </p:spPr>
        <p:txBody>
          <a:bodyPr wrap="square">
            <a:spAutoFit/>
          </a:bodyPr>
          <a:lstStyle/>
          <a:p>
            <a:r>
              <a:rPr lang="en-GB" sz="2400" b="1" dirty="0">
                <a:solidFill>
                  <a:schemeClr val="accent1"/>
                </a:solidFill>
                <a:latin typeface="Century Gothic" panose="020B0502020202020204" pitchFamily="34" charset="0"/>
              </a:rPr>
              <a:t>C</a:t>
            </a:r>
            <a:r>
              <a:rPr lang="en-GB" sz="2400" b="1" baseline="-25000" dirty="0">
                <a:solidFill>
                  <a:schemeClr val="accent1"/>
                </a:solidFill>
                <a:latin typeface="Century Gothic" panose="020B0502020202020204" pitchFamily="34" charset="0"/>
              </a:rPr>
              <a:t>n</a:t>
            </a:r>
            <a:r>
              <a:rPr lang="en-GB" sz="2400" b="1" dirty="0">
                <a:solidFill>
                  <a:schemeClr val="accent1"/>
                </a:solidFill>
                <a:latin typeface="Century Gothic" panose="020B0502020202020204" pitchFamily="34" charset="0"/>
              </a:rPr>
              <a:t>H</a:t>
            </a:r>
            <a:r>
              <a:rPr lang="en-GB" sz="2400" b="1" baseline="-25000" dirty="0">
                <a:solidFill>
                  <a:schemeClr val="accent1"/>
                </a:solidFill>
                <a:latin typeface="Century Gothic" panose="020B0502020202020204" pitchFamily="34" charset="0"/>
              </a:rPr>
              <a:t>2n+2</a:t>
            </a:r>
          </a:p>
        </p:txBody>
      </p:sp>
      <p:sp>
        <p:nvSpPr>
          <p:cNvPr id="3" name="TextBox 2">
            <a:extLst>
              <a:ext uri="{FF2B5EF4-FFF2-40B4-BE49-F238E27FC236}">
                <a16:creationId xmlns:a16="http://schemas.microsoft.com/office/drawing/2014/main" id="{B143BE9E-1662-3D93-A4F5-2EB3FF9CDE5B}"/>
              </a:ext>
            </a:extLst>
          </p:cNvPr>
          <p:cNvSpPr txBox="1"/>
          <p:nvPr/>
        </p:nvSpPr>
        <p:spPr>
          <a:xfrm>
            <a:off x="406394" y="2981413"/>
            <a:ext cx="5130513" cy="1569660"/>
          </a:xfrm>
          <a:prstGeom prst="rect">
            <a:avLst/>
          </a:prstGeom>
          <a:noFill/>
        </p:spPr>
        <p:txBody>
          <a:bodyPr wrap="square">
            <a:spAutoFit/>
          </a:bodyPr>
          <a:lstStyle/>
          <a:p>
            <a:r>
              <a:rPr lang="en-GB" sz="2400" b="1" dirty="0">
                <a:solidFill>
                  <a:schemeClr val="accent1"/>
                </a:solidFill>
                <a:latin typeface="Century Gothic" panose="020B0502020202020204" pitchFamily="34" charset="0"/>
              </a:rPr>
              <a:t>C</a:t>
            </a:r>
            <a:r>
              <a:rPr lang="en-GB" sz="2400" b="1" baseline="-25000" dirty="0">
                <a:solidFill>
                  <a:schemeClr val="accent1"/>
                </a:solidFill>
                <a:latin typeface="Century Gothic" panose="020B0502020202020204" pitchFamily="34" charset="0"/>
              </a:rPr>
              <a:t>n</a:t>
            </a:r>
            <a:r>
              <a:rPr lang="en-GB" sz="2400" b="1" dirty="0">
                <a:solidFill>
                  <a:schemeClr val="accent1"/>
                </a:solidFill>
                <a:latin typeface="Century Gothic" panose="020B0502020202020204" pitchFamily="34" charset="0"/>
              </a:rPr>
              <a:t>H</a:t>
            </a:r>
            <a:r>
              <a:rPr lang="en-GB" sz="2400" b="1" baseline="-25000" dirty="0">
                <a:solidFill>
                  <a:schemeClr val="accent1"/>
                </a:solidFill>
                <a:latin typeface="Century Gothic" panose="020B0502020202020204" pitchFamily="34" charset="0"/>
              </a:rPr>
              <a:t>2n+2</a:t>
            </a:r>
          </a:p>
          <a:p>
            <a:r>
              <a:rPr lang="en-GB" sz="2400" b="1" dirty="0">
                <a:solidFill>
                  <a:schemeClr val="accent1"/>
                </a:solidFill>
                <a:latin typeface="Century Gothic" panose="020B0502020202020204" pitchFamily="34" charset="0"/>
              </a:rPr>
              <a:t>n=5</a:t>
            </a:r>
          </a:p>
          <a:p>
            <a:r>
              <a:rPr lang="en-GB" sz="2400" b="1" dirty="0">
                <a:solidFill>
                  <a:schemeClr val="accent1"/>
                </a:solidFill>
                <a:latin typeface="Century Gothic" panose="020B0502020202020204" pitchFamily="34" charset="0"/>
              </a:rPr>
              <a:t>2n + 2 = (2x5) + 2 = 12</a:t>
            </a:r>
          </a:p>
          <a:p>
            <a:r>
              <a:rPr lang="en-GB" sz="2400" b="1" dirty="0">
                <a:solidFill>
                  <a:schemeClr val="accent1"/>
                </a:solidFill>
                <a:latin typeface="Century Gothic" panose="020B0502020202020204" pitchFamily="34" charset="0"/>
              </a:rPr>
              <a:t>C</a:t>
            </a:r>
            <a:r>
              <a:rPr lang="en-GB" sz="2400" b="1" baseline="-25000" dirty="0">
                <a:solidFill>
                  <a:schemeClr val="accent1"/>
                </a:solidFill>
                <a:latin typeface="Century Gothic" panose="020B0502020202020204" pitchFamily="34" charset="0"/>
              </a:rPr>
              <a:t>5</a:t>
            </a:r>
            <a:r>
              <a:rPr lang="en-GB" sz="2400" b="1" dirty="0">
                <a:solidFill>
                  <a:schemeClr val="accent1"/>
                </a:solidFill>
                <a:latin typeface="Century Gothic" panose="020B0502020202020204" pitchFamily="34" charset="0"/>
              </a:rPr>
              <a:t>H</a:t>
            </a:r>
            <a:r>
              <a:rPr lang="en-GB" sz="2400" b="1" baseline="-25000" dirty="0">
                <a:solidFill>
                  <a:schemeClr val="accent1"/>
                </a:solidFill>
                <a:latin typeface="Century Gothic" panose="020B0502020202020204" pitchFamily="34" charset="0"/>
              </a:rPr>
              <a:t>12</a:t>
            </a:r>
          </a:p>
        </p:txBody>
      </p:sp>
      <p:sp>
        <p:nvSpPr>
          <p:cNvPr id="6" name="TextBox 5">
            <a:extLst>
              <a:ext uri="{FF2B5EF4-FFF2-40B4-BE49-F238E27FC236}">
                <a16:creationId xmlns:a16="http://schemas.microsoft.com/office/drawing/2014/main" id="{CA7AE914-2208-8276-202C-9BD9BBA1D798}"/>
              </a:ext>
            </a:extLst>
          </p:cNvPr>
          <p:cNvSpPr txBox="1"/>
          <p:nvPr/>
        </p:nvSpPr>
        <p:spPr>
          <a:xfrm>
            <a:off x="416666" y="4541423"/>
            <a:ext cx="11383447" cy="461665"/>
          </a:xfrm>
          <a:prstGeom prst="rect">
            <a:avLst/>
          </a:prstGeom>
          <a:noFill/>
        </p:spPr>
        <p:txBody>
          <a:bodyPr wrap="square">
            <a:spAutoFit/>
          </a:bodyPr>
          <a:lstStyle/>
          <a:p>
            <a:r>
              <a:rPr lang="en-US" sz="2400" i="1" dirty="0">
                <a:latin typeface="Century Gothic" panose="020B0502020202020204" pitchFamily="34" charset="0"/>
              </a:rPr>
              <a:t>How many carbon atoms would there be in an alkane with 14 hydrogens?</a:t>
            </a:r>
          </a:p>
        </p:txBody>
      </p:sp>
      <p:sp>
        <p:nvSpPr>
          <p:cNvPr id="11" name="TextBox 10">
            <a:extLst>
              <a:ext uri="{FF2B5EF4-FFF2-40B4-BE49-F238E27FC236}">
                <a16:creationId xmlns:a16="http://schemas.microsoft.com/office/drawing/2014/main" id="{37A2CAD0-9CC3-2E2D-343D-D7C67F0015E4}"/>
              </a:ext>
            </a:extLst>
          </p:cNvPr>
          <p:cNvSpPr txBox="1"/>
          <p:nvPr/>
        </p:nvSpPr>
        <p:spPr>
          <a:xfrm>
            <a:off x="428165" y="4875530"/>
            <a:ext cx="5130513" cy="1938992"/>
          </a:xfrm>
          <a:prstGeom prst="rect">
            <a:avLst/>
          </a:prstGeom>
          <a:noFill/>
        </p:spPr>
        <p:txBody>
          <a:bodyPr wrap="square">
            <a:spAutoFit/>
          </a:bodyPr>
          <a:lstStyle/>
          <a:p>
            <a:r>
              <a:rPr lang="en-GB" sz="2400" b="1" dirty="0">
                <a:solidFill>
                  <a:schemeClr val="accent1"/>
                </a:solidFill>
                <a:latin typeface="Century Gothic" panose="020B0502020202020204" pitchFamily="34" charset="0"/>
              </a:rPr>
              <a:t>C</a:t>
            </a:r>
            <a:r>
              <a:rPr lang="en-GB" sz="2400" b="1" baseline="-25000" dirty="0">
                <a:solidFill>
                  <a:schemeClr val="accent1"/>
                </a:solidFill>
                <a:latin typeface="Century Gothic" panose="020B0502020202020204" pitchFamily="34" charset="0"/>
              </a:rPr>
              <a:t>n</a:t>
            </a:r>
            <a:r>
              <a:rPr lang="en-GB" sz="2400" b="1" dirty="0">
                <a:solidFill>
                  <a:schemeClr val="accent1"/>
                </a:solidFill>
                <a:latin typeface="Century Gothic" panose="020B0502020202020204" pitchFamily="34" charset="0"/>
              </a:rPr>
              <a:t>H</a:t>
            </a:r>
            <a:r>
              <a:rPr lang="en-GB" sz="2400" b="1" baseline="-25000" dirty="0">
                <a:solidFill>
                  <a:schemeClr val="accent1"/>
                </a:solidFill>
                <a:latin typeface="Century Gothic" panose="020B0502020202020204" pitchFamily="34" charset="0"/>
              </a:rPr>
              <a:t>2n+2</a:t>
            </a:r>
          </a:p>
          <a:p>
            <a:r>
              <a:rPr lang="en-GB" sz="2400" b="1" dirty="0">
                <a:solidFill>
                  <a:schemeClr val="accent1"/>
                </a:solidFill>
                <a:latin typeface="Century Gothic" panose="020B0502020202020204" pitchFamily="34" charset="0"/>
              </a:rPr>
              <a:t>2n + 2 = 14</a:t>
            </a:r>
          </a:p>
          <a:p>
            <a:r>
              <a:rPr lang="en-GB" sz="2400" b="1" dirty="0">
                <a:solidFill>
                  <a:schemeClr val="accent1"/>
                </a:solidFill>
                <a:latin typeface="Century Gothic" panose="020B0502020202020204" pitchFamily="34" charset="0"/>
              </a:rPr>
              <a:t>2n = 12</a:t>
            </a:r>
          </a:p>
          <a:p>
            <a:r>
              <a:rPr lang="en-GB" sz="2400" b="1" dirty="0">
                <a:solidFill>
                  <a:schemeClr val="accent1"/>
                </a:solidFill>
                <a:latin typeface="Century Gothic" panose="020B0502020202020204" pitchFamily="34" charset="0"/>
              </a:rPr>
              <a:t>n = 6</a:t>
            </a:r>
          </a:p>
          <a:p>
            <a:r>
              <a:rPr lang="en-GB" sz="2400" b="1" dirty="0">
                <a:solidFill>
                  <a:schemeClr val="accent1"/>
                </a:solidFill>
                <a:latin typeface="Century Gothic" panose="020B0502020202020204" pitchFamily="34" charset="0"/>
              </a:rPr>
              <a:t>C</a:t>
            </a:r>
            <a:r>
              <a:rPr lang="en-GB" sz="2400" b="1" baseline="-25000" dirty="0">
                <a:solidFill>
                  <a:schemeClr val="accent1"/>
                </a:solidFill>
                <a:latin typeface="Century Gothic" panose="020B0502020202020204" pitchFamily="34" charset="0"/>
              </a:rPr>
              <a:t>6</a:t>
            </a:r>
            <a:r>
              <a:rPr lang="en-GB" sz="2400" b="1" dirty="0">
                <a:solidFill>
                  <a:schemeClr val="accent1"/>
                </a:solidFill>
                <a:latin typeface="Century Gothic" panose="020B0502020202020204" pitchFamily="34" charset="0"/>
              </a:rPr>
              <a:t>H</a:t>
            </a:r>
            <a:r>
              <a:rPr lang="en-GB" sz="2400" b="1" baseline="-25000" dirty="0">
                <a:solidFill>
                  <a:schemeClr val="accent1"/>
                </a:solidFill>
                <a:latin typeface="Century Gothic" panose="020B0502020202020204" pitchFamily="34" charset="0"/>
              </a:rPr>
              <a:t>14</a:t>
            </a:r>
          </a:p>
        </p:txBody>
      </p:sp>
    </p:spTree>
    <p:extLst>
      <p:ext uri="{BB962C8B-B14F-4D97-AF65-F5344CB8AC3E}">
        <p14:creationId xmlns:p14="http://schemas.microsoft.com/office/powerpoint/2010/main" val="2424574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35" grpId="0"/>
      <p:bldP spid="36" grpId="0"/>
      <p:bldP spid="3" grpId="0"/>
      <p:bldP spid="6" grpId="0"/>
      <p:bldP spid="11"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94B74C-D6E9-8C47-B64D-4A7EA3FB90D0}"/>
              </a:ext>
            </a:extLst>
          </p:cNvPr>
          <p:cNvSpPr>
            <a:spLocks noGrp="1"/>
          </p:cNvSpPr>
          <p:nvPr>
            <p:ph type="title" idx="4294967295"/>
          </p:nvPr>
        </p:nvSpPr>
        <p:spPr>
          <a:xfrm>
            <a:off x="346843" y="139700"/>
            <a:ext cx="10620375" cy="720725"/>
          </a:xfrm>
        </p:spPr>
        <p:txBody>
          <a:bodyPr>
            <a:normAutofit/>
          </a:bodyPr>
          <a:lstStyle/>
          <a:p>
            <a:r>
              <a:rPr lang="en-US" sz="2600" b="1" dirty="0">
                <a:latin typeface="Century Gothic" panose="020B0502020202020204" pitchFamily="34" charset="0"/>
              </a:rPr>
              <a:t>We: Alkane Formulae</a:t>
            </a:r>
          </a:p>
        </p:txBody>
      </p:sp>
      <p:sp>
        <p:nvSpPr>
          <p:cNvPr id="8" name="TextBox 7">
            <a:extLst>
              <a:ext uri="{FF2B5EF4-FFF2-40B4-BE49-F238E27FC236}">
                <a16:creationId xmlns:a16="http://schemas.microsoft.com/office/drawing/2014/main" id="{1F764C78-3DE1-44A0-B656-FB67A825BB1A}"/>
              </a:ext>
            </a:extLst>
          </p:cNvPr>
          <p:cNvSpPr txBox="1"/>
          <p:nvPr/>
        </p:nvSpPr>
        <p:spPr>
          <a:xfrm>
            <a:off x="318803" y="876786"/>
            <a:ext cx="11038045" cy="830997"/>
          </a:xfrm>
          <a:prstGeom prst="rect">
            <a:avLst/>
          </a:prstGeom>
          <a:noFill/>
        </p:spPr>
        <p:txBody>
          <a:bodyPr wrap="square">
            <a:spAutoFit/>
          </a:bodyPr>
          <a:lstStyle/>
          <a:p>
            <a:r>
              <a:rPr lang="en-US" sz="2400" dirty="0">
                <a:latin typeface="Century Gothic" panose="020B0502020202020204" pitchFamily="34" charset="0"/>
              </a:rPr>
              <a:t>We can use the general formula of alkanes to determine how many atoms are in a given molecule.</a:t>
            </a:r>
          </a:p>
        </p:txBody>
      </p:sp>
      <p:sp>
        <p:nvSpPr>
          <p:cNvPr id="4" name="TextBox 3">
            <a:extLst>
              <a:ext uri="{FF2B5EF4-FFF2-40B4-BE49-F238E27FC236}">
                <a16:creationId xmlns:a16="http://schemas.microsoft.com/office/drawing/2014/main" id="{33B608AD-8C67-78BB-DFE7-BF1E07B74EF7}"/>
              </a:ext>
            </a:extLst>
          </p:cNvPr>
          <p:cNvSpPr txBox="1"/>
          <p:nvPr/>
        </p:nvSpPr>
        <p:spPr>
          <a:xfrm>
            <a:off x="394896" y="2603764"/>
            <a:ext cx="11100418" cy="461665"/>
          </a:xfrm>
          <a:prstGeom prst="rect">
            <a:avLst/>
          </a:prstGeom>
          <a:noFill/>
        </p:spPr>
        <p:txBody>
          <a:bodyPr wrap="square">
            <a:spAutoFit/>
          </a:bodyPr>
          <a:lstStyle/>
          <a:p>
            <a:r>
              <a:rPr lang="en-US" sz="2400" i="1" dirty="0">
                <a:latin typeface="Century Gothic" panose="020B0502020202020204" pitchFamily="34" charset="0"/>
              </a:rPr>
              <a:t>How many hydrogen atoms would there be in an alkane with 8 carbons?</a:t>
            </a:r>
          </a:p>
        </p:txBody>
      </p:sp>
      <p:sp>
        <p:nvSpPr>
          <p:cNvPr id="35" name="TextBox 34">
            <a:extLst>
              <a:ext uri="{FF2B5EF4-FFF2-40B4-BE49-F238E27FC236}">
                <a16:creationId xmlns:a16="http://schemas.microsoft.com/office/drawing/2014/main" id="{52B7ECB8-D74A-1868-5FC6-368D232649F5}"/>
              </a:ext>
            </a:extLst>
          </p:cNvPr>
          <p:cNvSpPr txBox="1"/>
          <p:nvPr/>
        </p:nvSpPr>
        <p:spPr>
          <a:xfrm>
            <a:off x="339162" y="1770354"/>
            <a:ext cx="7396662" cy="461665"/>
          </a:xfrm>
          <a:prstGeom prst="rect">
            <a:avLst/>
          </a:prstGeom>
          <a:noFill/>
        </p:spPr>
        <p:txBody>
          <a:bodyPr wrap="square">
            <a:spAutoFit/>
          </a:bodyPr>
          <a:lstStyle/>
          <a:p>
            <a:r>
              <a:rPr lang="en-US" sz="2400" i="1" dirty="0">
                <a:latin typeface="Century Gothic" panose="020B0502020202020204" pitchFamily="34" charset="0"/>
              </a:rPr>
              <a:t>What is the general formula of the alkanes?</a:t>
            </a:r>
          </a:p>
        </p:txBody>
      </p:sp>
      <p:sp>
        <p:nvSpPr>
          <p:cNvPr id="36" name="TextBox 35">
            <a:extLst>
              <a:ext uri="{FF2B5EF4-FFF2-40B4-BE49-F238E27FC236}">
                <a16:creationId xmlns:a16="http://schemas.microsoft.com/office/drawing/2014/main" id="{DFCC3D7D-CEF9-31F2-DCD7-FA210772F609}"/>
              </a:ext>
            </a:extLst>
          </p:cNvPr>
          <p:cNvSpPr txBox="1"/>
          <p:nvPr/>
        </p:nvSpPr>
        <p:spPr>
          <a:xfrm>
            <a:off x="341081" y="2175870"/>
            <a:ext cx="5130513" cy="461665"/>
          </a:xfrm>
          <a:prstGeom prst="rect">
            <a:avLst/>
          </a:prstGeom>
          <a:noFill/>
        </p:spPr>
        <p:txBody>
          <a:bodyPr wrap="square">
            <a:spAutoFit/>
          </a:bodyPr>
          <a:lstStyle/>
          <a:p>
            <a:r>
              <a:rPr lang="en-GB" sz="2400" b="1" dirty="0">
                <a:solidFill>
                  <a:schemeClr val="accent1"/>
                </a:solidFill>
                <a:latin typeface="Century Gothic" panose="020B0502020202020204" pitchFamily="34" charset="0"/>
              </a:rPr>
              <a:t>C</a:t>
            </a:r>
            <a:r>
              <a:rPr lang="en-GB" sz="2400" b="1" baseline="-25000" dirty="0">
                <a:solidFill>
                  <a:schemeClr val="accent1"/>
                </a:solidFill>
                <a:latin typeface="Century Gothic" panose="020B0502020202020204" pitchFamily="34" charset="0"/>
              </a:rPr>
              <a:t>n</a:t>
            </a:r>
            <a:r>
              <a:rPr lang="en-GB" sz="2400" b="1" dirty="0">
                <a:solidFill>
                  <a:schemeClr val="accent1"/>
                </a:solidFill>
                <a:latin typeface="Century Gothic" panose="020B0502020202020204" pitchFamily="34" charset="0"/>
              </a:rPr>
              <a:t>H</a:t>
            </a:r>
            <a:r>
              <a:rPr lang="en-GB" sz="2400" b="1" baseline="-25000" dirty="0">
                <a:solidFill>
                  <a:schemeClr val="accent1"/>
                </a:solidFill>
                <a:latin typeface="Century Gothic" panose="020B0502020202020204" pitchFamily="34" charset="0"/>
              </a:rPr>
              <a:t>2n+2</a:t>
            </a:r>
          </a:p>
        </p:txBody>
      </p:sp>
      <p:sp>
        <p:nvSpPr>
          <p:cNvPr id="3" name="TextBox 2">
            <a:extLst>
              <a:ext uri="{FF2B5EF4-FFF2-40B4-BE49-F238E27FC236}">
                <a16:creationId xmlns:a16="http://schemas.microsoft.com/office/drawing/2014/main" id="{B143BE9E-1662-3D93-A4F5-2EB3FF9CDE5B}"/>
              </a:ext>
            </a:extLst>
          </p:cNvPr>
          <p:cNvSpPr txBox="1"/>
          <p:nvPr/>
        </p:nvSpPr>
        <p:spPr>
          <a:xfrm>
            <a:off x="406394" y="2981413"/>
            <a:ext cx="5130513" cy="1569660"/>
          </a:xfrm>
          <a:prstGeom prst="rect">
            <a:avLst/>
          </a:prstGeom>
          <a:noFill/>
        </p:spPr>
        <p:txBody>
          <a:bodyPr wrap="square">
            <a:spAutoFit/>
          </a:bodyPr>
          <a:lstStyle/>
          <a:p>
            <a:r>
              <a:rPr lang="en-GB" sz="2400" b="1" dirty="0">
                <a:solidFill>
                  <a:schemeClr val="accent1"/>
                </a:solidFill>
                <a:latin typeface="Century Gothic" panose="020B0502020202020204" pitchFamily="34" charset="0"/>
              </a:rPr>
              <a:t>C</a:t>
            </a:r>
            <a:r>
              <a:rPr lang="en-GB" sz="2400" b="1" baseline="-25000" dirty="0">
                <a:solidFill>
                  <a:schemeClr val="accent1"/>
                </a:solidFill>
                <a:latin typeface="Century Gothic" panose="020B0502020202020204" pitchFamily="34" charset="0"/>
              </a:rPr>
              <a:t>n</a:t>
            </a:r>
            <a:r>
              <a:rPr lang="en-GB" sz="2400" b="1" dirty="0">
                <a:solidFill>
                  <a:schemeClr val="accent1"/>
                </a:solidFill>
                <a:latin typeface="Century Gothic" panose="020B0502020202020204" pitchFamily="34" charset="0"/>
              </a:rPr>
              <a:t>H</a:t>
            </a:r>
            <a:r>
              <a:rPr lang="en-GB" sz="2400" b="1" baseline="-25000" dirty="0">
                <a:solidFill>
                  <a:schemeClr val="accent1"/>
                </a:solidFill>
                <a:latin typeface="Century Gothic" panose="020B0502020202020204" pitchFamily="34" charset="0"/>
              </a:rPr>
              <a:t>2n+2</a:t>
            </a:r>
          </a:p>
          <a:p>
            <a:r>
              <a:rPr lang="en-GB" sz="2400" b="1" dirty="0">
                <a:solidFill>
                  <a:schemeClr val="accent1"/>
                </a:solidFill>
                <a:latin typeface="Century Gothic" panose="020B0502020202020204" pitchFamily="34" charset="0"/>
              </a:rPr>
              <a:t>n=8</a:t>
            </a:r>
          </a:p>
          <a:p>
            <a:r>
              <a:rPr lang="en-GB" sz="2400" b="1" dirty="0">
                <a:solidFill>
                  <a:schemeClr val="accent1"/>
                </a:solidFill>
                <a:latin typeface="Century Gothic" panose="020B0502020202020204" pitchFamily="34" charset="0"/>
              </a:rPr>
              <a:t>2n + 2 = (2x8) + 2 = 18</a:t>
            </a:r>
          </a:p>
          <a:p>
            <a:r>
              <a:rPr lang="en-GB" sz="2400" b="1" dirty="0">
                <a:solidFill>
                  <a:schemeClr val="accent1"/>
                </a:solidFill>
                <a:latin typeface="Century Gothic" panose="020B0502020202020204" pitchFamily="34" charset="0"/>
              </a:rPr>
              <a:t>C</a:t>
            </a:r>
            <a:r>
              <a:rPr lang="en-GB" sz="2400" b="1" baseline="-25000" dirty="0">
                <a:solidFill>
                  <a:schemeClr val="accent1"/>
                </a:solidFill>
                <a:latin typeface="Century Gothic" panose="020B0502020202020204" pitchFamily="34" charset="0"/>
              </a:rPr>
              <a:t>8</a:t>
            </a:r>
            <a:r>
              <a:rPr lang="en-GB" sz="2400" b="1" dirty="0">
                <a:solidFill>
                  <a:schemeClr val="accent1"/>
                </a:solidFill>
                <a:latin typeface="Century Gothic" panose="020B0502020202020204" pitchFamily="34" charset="0"/>
              </a:rPr>
              <a:t>H</a:t>
            </a:r>
            <a:r>
              <a:rPr lang="en-GB" sz="2400" b="1" baseline="-25000" dirty="0">
                <a:solidFill>
                  <a:schemeClr val="accent1"/>
                </a:solidFill>
                <a:latin typeface="Century Gothic" panose="020B0502020202020204" pitchFamily="34" charset="0"/>
              </a:rPr>
              <a:t>18</a:t>
            </a:r>
          </a:p>
        </p:txBody>
      </p:sp>
      <p:sp>
        <p:nvSpPr>
          <p:cNvPr id="6" name="TextBox 5">
            <a:extLst>
              <a:ext uri="{FF2B5EF4-FFF2-40B4-BE49-F238E27FC236}">
                <a16:creationId xmlns:a16="http://schemas.microsoft.com/office/drawing/2014/main" id="{CA7AE914-2208-8276-202C-9BD9BBA1D798}"/>
              </a:ext>
            </a:extLst>
          </p:cNvPr>
          <p:cNvSpPr txBox="1"/>
          <p:nvPr/>
        </p:nvSpPr>
        <p:spPr>
          <a:xfrm>
            <a:off x="416666" y="4541423"/>
            <a:ext cx="11383447" cy="461665"/>
          </a:xfrm>
          <a:prstGeom prst="rect">
            <a:avLst/>
          </a:prstGeom>
          <a:noFill/>
        </p:spPr>
        <p:txBody>
          <a:bodyPr wrap="square">
            <a:spAutoFit/>
          </a:bodyPr>
          <a:lstStyle/>
          <a:p>
            <a:r>
              <a:rPr lang="en-US" sz="2400" i="1" dirty="0">
                <a:latin typeface="Century Gothic" panose="020B0502020202020204" pitchFamily="34" charset="0"/>
              </a:rPr>
              <a:t>How many carbon atoms would there be in an alkane with 22 hydrogens?</a:t>
            </a:r>
          </a:p>
        </p:txBody>
      </p:sp>
      <p:sp>
        <p:nvSpPr>
          <p:cNvPr id="11" name="TextBox 10">
            <a:extLst>
              <a:ext uri="{FF2B5EF4-FFF2-40B4-BE49-F238E27FC236}">
                <a16:creationId xmlns:a16="http://schemas.microsoft.com/office/drawing/2014/main" id="{37A2CAD0-9CC3-2E2D-343D-D7C67F0015E4}"/>
              </a:ext>
            </a:extLst>
          </p:cNvPr>
          <p:cNvSpPr txBox="1"/>
          <p:nvPr/>
        </p:nvSpPr>
        <p:spPr>
          <a:xfrm>
            <a:off x="428165" y="4875530"/>
            <a:ext cx="5130513" cy="1938992"/>
          </a:xfrm>
          <a:prstGeom prst="rect">
            <a:avLst/>
          </a:prstGeom>
          <a:noFill/>
        </p:spPr>
        <p:txBody>
          <a:bodyPr wrap="square">
            <a:spAutoFit/>
          </a:bodyPr>
          <a:lstStyle/>
          <a:p>
            <a:r>
              <a:rPr lang="en-GB" sz="2400" b="1" dirty="0">
                <a:solidFill>
                  <a:schemeClr val="accent1"/>
                </a:solidFill>
                <a:latin typeface="Century Gothic" panose="020B0502020202020204" pitchFamily="34" charset="0"/>
              </a:rPr>
              <a:t>C</a:t>
            </a:r>
            <a:r>
              <a:rPr lang="en-GB" sz="2400" b="1" baseline="-25000" dirty="0">
                <a:solidFill>
                  <a:schemeClr val="accent1"/>
                </a:solidFill>
                <a:latin typeface="Century Gothic" panose="020B0502020202020204" pitchFamily="34" charset="0"/>
              </a:rPr>
              <a:t>n</a:t>
            </a:r>
            <a:r>
              <a:rPr lang="en-GB" sz="2400" b="1" dirty="0">
                <a:solidFill>
                  <a:schemeClr val="accent1"/>
                </a:solidFill>
                <a:latin typeface="Century Gothic" panose="020B0502020202020204" pitchFamily="34" charset="0"/>
              </a:rPr>
              <a:t>H</a:t>
            </a:r>
            <a:r>
              <a:rPr lang="en-GB" sz="2400" b="1" baseline="-25000" dirty="0">
                <a:solidFill>
                  <a:schemeClr val="accent1"/>
                </a:solidFill>
                <a:latin typeface="Century Gothic" panose="020B0502020202020204" pitchFamily="34" charset="0"/>
              </a:rPr>
              <a:t>2n+2</a:t>
            </a:r>
          </a:p>
          <a:p>
            <a:r>
              <a:rPr lang="en-GB" sz="2400" b="1" dirty="0">
                <a:solidFill>
                  <a:schemeClr val="accent1"/>
                </a:solidFill>
                <a:latin typeface="Century Gothic" panose="020B0502020202020204" pitchFamily="34" charset="0"/>
              </a:rPr>
              <a:t>2n + 2 = 22</a:t>
            </a:r>
          </a:p>
          <a:p>
            <a:r>
              <a:rPr lang="en-GB" sz="2400" b="1" dirty="0">
                <a:solidFill>
                  <a:schemeClr val="accent1"/>
                </a:solidFill>
                <a:latin typeface="Century Gothic" panose="020B0502020202020204" pitchFamily="34" charset="0"/>
              </a:rPr>
              <a:t>2n = 20</a:t>
            </a:r>
          </a:p>
          <a:p>
            <a:r>
              <a:rPr lang="en-GB" sz="2400" b="1" dirty="0">
                <a:solidFill>
                  <a:schemeClr val="accent1"/>
                </a:solidFill>
                <a:latin typeface="Century Gothic" panose="020B0502020202020204" pitchFamily="34" charset="0"/>
              </a:rPr>
              <a:t>n = 10</a:t>
            </a:r>
          </a:p>
          <a:p>
            <a:r>
              <a:rPr lang="en-GB" sz="2400" b="1" dirty="0">
                <a:solidFill>
                  <a:schemeClr val="accent1"/>
                </a:solidFill>
                <a:latin typeface="Century Gothic" panose="020B0502020202020204" pitchFamily="34" charset="0"/>
              </a:rPr>
              <a:t>C</a:t>
            </a:r>
            <a:r>
              <a:rPr lang="en-GB" sz="2400" b="1" baseline="-25000" dirty="0">
                <a:solidFill>
                  <a:schemeClr val="accent1"/>
                </a:solidFill>
                <a:latin typeface="Century Gothic" panose="020B0502020202020204" pitchFamily="34" charset="0"/>
              </a:rPr>
              <a:t>10</a:t>
            </a:r>
            <a:r>
              <a:rPr lang="en-GB" sz="2400" b="1" dirty="0">
                <a:solidFill>
                  <a:schemeClr val="accent1"/>
                </a:solidFill>
                <a:latin typeface="Century Gothic" panose="020B0502020202020204" pitchFamily="34" charset="0"/>
              </a:rPr>
              <a:t>H</a:t>
            </a:r>
            <a:r>
              <a:rPr lang="en-GB" sz="2400" b="1" baseline="-25000" dirty="0">
                <a:solidFill>
                  <a:schemeClr val="accent1"/>
                </a:solidFill>
                <a:latin typeface="Century Gothic" panose="020B0502020202020204" pitchFamily="34" charset="0"/>
              </a:rPr>
              <a:t>22</a:t>
            </a:r>
          </a:p>
        </p:txBody>
      </p:sp>
    </p:spTree>
    <p:extLst>
      <p:ext uri="{BB962C8B-B14F-4D97-AF65-F5344CB8AC3E}">
        <p14:creationId xmlns:p14="http://schemas.microsoft.com/office/powerpoint/2010/main" val="955493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35" grpId="0"/>
      <p:bldP spid="36" grpId="0"/>
      <p:bldP spid="3" grpId="0"/>
      <p:bldP spid="6" grpId="0"/>
      <p:bldP spid="11"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94B74C-D6E9-8C47-B64D-4A7EA3FB90D0}"/>
              </a:ext>
            </a:extLst>
          </p:cNvPr>
          <p:cNvSpPr>
            <a:spLocks noGrp="1"/>
          </p:cNvSpPr>
          <p:nvPr>
            <p:ph type="title" idx="4294967295"/>
          </p:nvPr>
        </p:nvSpPr>
        <p:spPr>
          <a:xfrm>
            <a:off x="346843" y="139700"/>
            <a:ext cx="10620375" cy="720725"/>
          </a:xfrm>
        </p:spPr>
        <p:txBody>
          <a:bodyPr>
            <a:normAutofit/>
          </a:bodyPr>
          <a:lstStyle/>
          <a:p>
            <a:r>
              <a:rPr lang="en-US" sz="2600" b="1" dirty="0">
                <a:latin typeface="Century Gothic" panose="020B0502020202020204" pitchFamily="34" charset="0"/>
              </a:rPr>
              <a:t>You: Alkane Formulae</a:t>
            </a:r>
          </a:p>
        </p:txBody>
      </p:sp>
      <p:sp>
        <p:nvSpPr>
          <p:cNvPr id="8" name="TextBox 7">
            <a:extLst>
              <a:ext uri="{FF2B5EF4-FFF2-40B4-BE49-F238E27FC236}">
                <a16:creationId xmlns:a16="http://schemas.microsoft.com/office/drawing/2014/main" id="{1F764C78-3DE1-44A0-B656-FB67A825BB1A}"/>
              </a:ext>
            </a:extLst>
          </p:cNvPr>
          <p:cNvSpPr txBox="1"/>
          <p:nvPr/>
        </p:nvSpPr>
        <p:spPr>
          <a:xfrm>
            <a:off x="318803" y="876786"/>
            <a:ext cx="11038045" cy="830997"/>
          </a:xfrm>
          <a:prstGeom prst="rect">
            <a:avLst/>
          </a:prstGeom>
          <a:noFill/>
        </p:spPr>
        <p:txBody>
          <a:bodyPr wrap="square">
            <a:spAutoFit/>
          </a:bodyPr>
          <a:lstStyle/>
          <a:p>
            <a:r>
              <a:rPr lang="en-US" sz="2400" dirty="0">
                <a:latin typeface="Century Gothic" panose="020B0502020202020204" pitchFamily="34" charset="0"/>
              </a:rPr>
              <a:t>We can use the general formula of alkanes to determine how many atoms are in a given molecule.</a:t>
            </a:r>
          </a:p>
        </p:txBody>
      </p:sp>
      <p:sp>
        <p:nvSpPr>
          <p:cNvPr id="4" name="TextBox 3">
            <a:extLst>
              <a:ext uri="{FF2B5EF4-FFF2-40B4-BE49-F238E27FC236}">
                <a16:creationId xmlns:a16="http://schemas.microsoft.com/office/drawing/2014/main" id="{33B608AD-8C67-78BB-DFE7-BF1E07B74EF7}"/>
              </a:ext>
            </a:extLst>
          </p:cNvPr>
          <p:cNvSpPr txBox="1"/>
          <p:nvPr/>
        </p:nvSpPr>
        <p:spPr>
          <a:xfrm>
            <a:off x="394895" y="2603764"/>
            <a:ext cx="11383447" cy="461665"/>
          </a:xfrm>
          <a:prstGeom prst="rect">
            <a:avLst/>
          </a:prstGeom>
          <a:noFill/>
        </p:spPr>
        <p:txBody>
          <a:bodyPr wrap="square">
            <a:spAutoFit/>
          </a:bodyPr>
          <a:lstStyle/>
          <a:p>
            <a:r>
              <a:rPr lang="en-US" sz="2400" i="1" dirty="0">
                <a:latin typeface="Century Gothic" panose="020B0502020202020204" pitchFamily="34" charset="0"/>
              </a:rPr>
              <a:t>How many hydrogen atoms would there be in an alkane with 12 carbons?</a:t>
            </a:r>
          </a:p>
        </p:txBody>
      </p:sp>
      <p:sp>
        <p:nvSpPr>
          <p:cNvPr id="35" name="TextBox 34">
            <a:extLst>
              <a:ext uri="{FF2B5EF4-FFF2-40B4-BE49-F238E27FC236}">
                <a16:creationId xmlns:a16="http://schemas.microsoft.com/office/drawing/2014/main" id="{52B7ECB8-D74A-1868-5FC6-368D232649F5}"/>
              </a:ext>
            </a:extLst>
          </p:cNvPr>
          <p:cNvSpPr txBox="1"/>
          <p:nvPr/>
        </p:nvSpPr>
        <p:spPr>
          <a:xfrm>
            <a:off x="339162" y="1770354"/>
            <a:ext cx="7396662" cy="461665"/>
          </a:xfrm>
          <a:prstGeom prst="rect">
            <a:avLst/>
          </a:prstGeom>
          <a:noFill/>
        </p:spPr>
        <p:txBody>
          <a:bodyPr wrap="square">
            <a:spAutoFit/>
          </a:bodyPr>
          <a:lstStyle/>
          <a:p>
            <a:r>
              <a:rPr lang="en-US" sz="2400" i="1" dirty="0">
                <a:latin typeface="Century Gothic" panose="020B0502020202020204" pitchFamily="34" charset="0"/>
              </a:rPr>
              <a:t>What is the general formula of the alkanes?</a:t>
            </a:r>
          </a:p>
        </p:txBody>
      </p:sp>
      <p:sp>
        <p:nvSpPr>
          <p:cNvPr id="36" name="TextBox 35">
            <a:extLst>
              <a:ext uri="{FF2B5EF4-FFF2-40B4-BE49-F238E27FC236}">
                <a16:creationId xmlns:a16="http://schemas.microsoft.com/office/drawing/2014/main" id="{DFCC3D7D-CEF9-31F2-DCD7-FA210772F609}"/>
              </a:ext>
            </a:extLst>
          </p:cNvPr>
          <p:cNvSpPr txBox="1"/>
          <p:nvPr/>
        </p:nvSpPr>
        <p:spPr>
          <a:xfrm>
            <a:off x="341081" y="2175870"/>
            <a:ext cx="5130513" cy="461665"/>
          </a:xfrm>
          <a:prstGeom prst="rect">
            <a:avLst/>
          </a:prstGeom>
          <a:noFill/>
        </p:spPr>
        <p:txBody>
          <a:bodyPr wrap="square">
            <a:spAutoFit/>
          </a:bodyPr>
          <a:lstStyle/>
          <a:p>
            <a:r>
              <a:rPr lang="en-GB" sz="2400" b="1" dirty="0">
                <a:solidFill>
                  <a:schemeClr val="accent1"/>
                </a:solidFill>
                <a:latin typeface="Century Gothic" panose="020B0502020202020204" pitchFamily="34" charset="0"/>
              </a:rPr>
              <a:t>C</a:t>
            </a:r>
            <a:r>
              <a:rPr lang="en-GB" sz="2400" b="1" baseline="-25000" dirty="0">
                <a:solidFill>
                  <a:schemeClr val="accent1"/>
                </a:solidFill>
                <a:latin typeface="Century Gothic" panose="020B0502020202020204" pitchFamily="34" charset="0"/>
              </a:rPr>
              <a:t>n</a:t>
            </a:r>
            <a:r>
              <a:rPr lang="en-GB" sz="2400" b="1" dirty="0">
                <a:solidFill>
                  <a:schemeClr val="accent1"/>
                </a:solidFill>
                <a:latin typeface="Century Gothic" panose="020B0502020202020204" pitchFamily="34" charset="0"/>
              </a:rPr>
              <a:t>H</a:t>
            </a:r>
            <a:r>
              <a:rPr lang="en-GB" sz="2400" b="1" baseline="-25000" dirty="0">
                <a:solidFill>
                  <a:schemeClr val="accent1"/>
                </a:solidFill>
                <a:latin typeface="Century Gothic" panose="020B0502020202020204" pitchFamily="34" charset="0"/>
              </a:rPr>
              <a:t>2n+2</a:t>
            </a:r>
          </a:p>
        </p:txBody>
      </p:sp>
      <p:sp>
        <p:nvSpPr>
          <p:cNvPr id="3" name="TextBox 2">
            <a:extLst>
              <a:ext uri="{FF2B5EF4-FFF2-40B4-BE49-F238E27FC236}">
                <a16:creationId xmlns:a16="http://schemas.microsoft.com/office/drawing/2014/main" id="{B143BE9E-1662-3D93-A4F5-2EB3FF9CDE5B}"/>
              </a:ext>
            </a:extLst>
          </p:cNvPr>
          <p:cNvSpPr txBox="1"/>
          <p:nvPr/>
        </p:nvSpPr>
        <p:spPr>
          <a:xfrm>
            <a:off x="406394" y="2981413"/>
            <a:ext cx="5130513" cy="1569660"/>
          </a:xfrm>
          <a:prstGeom prst="rect">
            <a:avLst/>
          </a:prstGeom>
          <a:noFill/>
        </p:spPr>
        <p:txBody>
          <a:bodyPr wrap="square">
            <a:spAutoFit/>
          </a:bodyPr>
          <a:lstStyle/>
          <a:p>
            <a:r>
              <a:rPr lang="en-GB" sz="2400" b="1" dirty="0">
                <a:solidFill>
                  <a:schemeClr val="accent1"/>
                </a:solidFill>
                <a:latin typeface="Century Gothic" panose="020B0502020202020204" pitchFamily="34" charset="0"/>
              </a:rPr>
              <a:t>C</a:t>
            </a:r>
            <a:r>
              <a:rPr lang="en-GB" sz="2400" b="1" baseline="-25000" dirty="0">
                <a:solidFill>
                  <a:schemeClr val="accent1"/>
                </a:solidFill>
                <a:latin typeface="Century Gothic" panose="020B0502020202020204" pitchFamily="34" charset="0"/>
              </a:rPr>
              <a:t>n</a:t>
            </a:r>
            <a:r>
              <a:rPr lang="en-GB" sz="2400" b="1" dirty="0">
                <a:solidFill>
                  <a:schemeClr val="accent1"/>
                </a:solidFill>
                <a:latin typeface="Century Gothic" panose="020B0502020202020204" pitchFamily="34" charset="0"/>
              </a:rPr>
              <a:t>H</a:t>
            </a:r>
            <a:r>
              <a:rPr lang="en-GB" sz="2400" b="1" baseline="-25000" dirty="0">
                <a:solidFill>
                  <a:schemeClr val="accent1"/>
                </a:solidFill>
                <a:latin typeface="Century Gothic" panose="020B0502020202020204" pitchFamily="34" charset="0"/>
              </a:rPr>
              <a:t>2n+2</a:t>
            </a:r>
          </a:p>
          <a:p>
            <a:r>
              <a:rPr lang="en-GB" sz="2400" b="1" dirty="0">
                <a:solidFill>
                  <a:schemeClr val="accent1"/>
                </a:solidFill>
                <a:latin typeface="Century Gothic" panose="020B0502020202020204" pitchFamily="34" charset="0"/>
              </a:rPr>
              <a:t>n=12</a:t>
            </a:r>
          </a:p>
          <a:p>
            <a:r>
              <a:rPr lang="en-GB" sz="2400" b="1" dirty="0">
                <a:solidFill>
                  <a:schemeClr val="accent1"/>
                </a:solidFill>
                <a:latin typeface="Century Gothic" panose="020B0502020202020204" pitchFamily="34" charset="0"/>
              </a:rPr>
              <a:t>2n + 2 = (2x12) + 2 = 26</a:t>
            </a:r>
          </a:p>
          <a:p>
            <a:r>
              <a:rPr lang="en-GB" sz="2400" b="1" dirty="0">
                <a:solidFill>
                  <a:schemeClr val="accent1"/>
                </a:solidFill>
                <a:latin typeface="Century Gothic" panose="020B0502020202020204" pitchFamily="34" charset="0"/>
              </a:rPr>
              <a:t>C</a:t>
            </a:r>
            <a:r>
              <a:rPr lang="en-GB" sz="2400" b="1" baseline="-25000" dirty="0">
                <a:solidFill>
                  <a:schemeClr val="accent1"/>
                </a:solidFill>
                <a:latin typeface="Century Gothic" panose="020B0502020202020204" pitchFamily="34" charset="0"/>
              </a:rPr>
              <a:t>12</a:t>
            </a:r>
            <a:r>
              <a:rPr lang="en-GB" sz="2400" b="1" dirty="0">
                <a:solidFill>
                  <a:schemeClr val="accent1"/>
                </a:solidFill>
                <a:latin typeface="Century Gothic" panose="020B0502020202020204" pitchFamily="34" charset="0"/>
              </a:rPr>
              <a:t>H</a:t>
            </a:r>
            <a:r>
              <a:rPr lang="en-GB" sz="2400" b="1" baseline="-25000" dirty="0">
                <a:solidFill>
                  <a:schemeClr val="accent1"/>
                </a:solidFill>
                <a:latin typeface="Century Gothic" panose="020B0502020202020204" pitchFamily="34" charset="0"/>
              </a:rPr>
              <a:t>26</a:t>
            </a:r>
          </a:p>
        </p:txBody>
      </p:sp>
      <p:sp>
        <p:nvSpPr>
          <p:cNvPr id="6" name="TextBox 5">
            <a:extLst>
              <a:ext uri="{FF2B5EF4-FFF2-40B4-BE49-F238E27FC236}">
                <a16:creationId xmlns:a16="http://schemas.microsoft.com/office/drawing/2014/main" id="{CA7AE914-2208-8276-202C-9BD9BBA1D798}"/>
              </a:ext>
            </a:extLst>
          </p:cNvPr>
          <p:cNvSpPr txBox="1"/>
          <p:nvPr/>
        </p:nvSpPr>
        <p:spPr>
          <a:xfrm>
            <a:off x="416666" y="4541423"/>
            <a:ext cx="11383447" cy="461665"/>
          </a:xfrm>
          <a:prstGeom prst="rect">
            <a:avLst/>
          </a:prstGeom>
          <a:noFill/>
        </p:spPr>
        <p:txBody>
          <a:bodyPr wrap="square">
            <a:spAutoFit/>
          </a:bodyPr>
          <a:lstStyle/>
          <a:p>
            <a:r>
              <a:rPr lang="en-US" sz="2400" i="1" dirty="0">
                <a:latin typeface="Century Gothic" panose="020B0502020202020204" pitchFamily="34" charset="0"/>
              </a:rPr>
              <a:t>How many carbon atoms would there be in an alkane with 38 hydrogens?</a:t>
            </a:r>
          </a:p>
        </p:txBody>
      </p:sp>
      <p:sp>
        <p:nvSpPr>
          <p:cNvPr id="11" name="TextBox 10">
            <a:extLst>
              <a:ext uri="{FF2B5EF4-FFF2-40B4-BE49-F238E27FC236}">
                <a16:creationId xmlns:a16="http://schemas.microsoft.com/office/drawing/2014/main" id="{37A2CAD0-9CC3-2E2D-343D-D7C67F0015E4}"/>
              </a:ext>
            </a:extLst>
          </p:cNvPr>
          <p:cNvSpPr txBox="1"/>
          <p:nvPr/>
        </p:nvSpPr>
        <p:spPr>
          <a:xfrm>
            <a:off x="428165" y="4875530"/>
            <a:ext cx="5130513" cy="1938992"/>
          </a:xfrm>
          <a:prstGeom prst="rect">
            <a:avLst/>
          </a:prstGeom>
          <a:noFill/>
        </p:spPr>
        <p:txBody>
          <a:bodyPr wrap="square">
            <a:spAutoFit/>
          </a:bodyPr>
          <a:lstStyle/>
          <a:p>
            <a:r>
              <a:rPr lang="en-GB" sz="2400" b="1" dirty="0">
                <a:solidFill>
                  <a:schemeClr val="accent1"/>
                </a:solidFill>
                <a:latin typeface="Century Gothic" panose="020B0502020202020204" pitchFamily="34" charset="0"/>
              </a:rPr>
              <a:t>C</a:t>
            </a:r>
            <a:r>
              <a:rPr lang="en-GB" sz="2400" b="1" baseline="-25000" dirty="0">
                <a:solidFill>
                  <a:schemeClr val="accent1"/>
                </a:solidFill>
                <a:latin typeface="Century Gothic" panose="020B0502020202020204" pitchFamily="34" charset="0"/>
              </a:rPr>
              <a:t>n</a:t>
            </a:r>
            <a:r>
              <a:rPr lang="en-GB" sz="2400" b="1" dirty="0">
                <a:solidFill>
                  <a:schemeClr val="accent1"/>
                </a:solidFill>
                <a:latin typeface="Century Gothic" panose="020B0502020202020204" pitchFamily="34" charset="0"/>
              </a:rPr>
              <a:t>H</a:t>
            </a:r>
            <a:r>
              <a:rPr lang="en-GB" sz="2400" b="1" baseline="-25000" dirty="0">
                <a:solidFill>
                  <a:schemeClr val="accent1"/>
                </a:solidFill>
                <a:latin typeface="Century Gothic" panose="020B0502020202020204" pitchFamily="34" charset="0"/>
              </a:rPr>
              <a:t>2n+2</a:t>
            </a:r>
          </a:p>
          <a:p>
            <a:r>
              <a:rPr lang="en-GB" sz="2400" b="1" dirty="0">
                <a:solidFill>
                  <a:schemeClr val="accent1"/>
                </a:solidFill>
                <a:latin typeface="Century Gothic" panose="020B0502020202020204" pitchFamily="34" charset="0"/>
              </a:rPr>
              <a:t>2n + 2 = 38</a:t>
            </a:r>
          </a:p>
          <a:p>
            <a:r>
              <a:rPr lang="en-GB" sz="2400" b="1" dirty="0">
                <a:solidFill>
                  <a:schemeClr val="accent1"/>
                </a:solidFill>
                <a:latin typeface="Century Gothic" panose="020B0502020202020204" pitchFamily="34" charset="0"/>
              </a:rPr>
              <a:t>2n = 36</a:t>
            </a:r>
          </a:p>
          <a:p>
            <a:r>
              <a:rPr lang="en-GB" sz="2400" b="1" dirty="0">
                <a:solidFill>
                  <a:schemeClr val="accent1"/>
                </a:solidFill>
                <a:latin typeface="Century Gothic" panose="020B0502020202020204" pitchFamily="34" charset="0"/>
              </a:rPr>
              <a:t>n = 18</a:t>
            </a:r>
          </a:p>
          <a:p>
            <a:r>
              <a:rPr lang="en-GB" sz="2400" b="1" dirty="0">
                <a:solidFill>
                  <a:schemeClr val="accent1"/>
                </a:solidFill>
                <a:latin typeface="Century Gothic" panose="020B0502020202020204" pitchFamily="34" charset="0"/>
              </a:rPr>
              <a:t>C</a:t>
            </a:r>
            <a:r>
              <a:rPr lang="en-GB" sz="2400" b="1" baseline="-25000" dirty="0">
                <a:solidFill>
                  <a:schemeClr val="accent1"/>
                </a:solidFill>
                <a:latin typeface="Century Gothic" panose="020B0502020202020204" pitchFamily="34" charset="0"/>
              </a:rPr>
              <a:t>18</a:t>
            </a:r>
            <a:r>
              <a:rPr lang="en-GB" sz="2400" b="1" dirty="0">
                <a:solidFill>
                  <a:schemeClr val="accent1"/>
                </a:solidFill>
                <a:latin typeface="Century Gothic" panose="020B0502020202020204" pitchFamily="34" charset="0"/>
              </a:rPr>
              <a:t>H</a:t>
            </a:r>
            <a:r>
              <a:rPr lang="en-GB" sz="2400" b="1" baseline="-25000" dirty="0">
                <a:solidFill>
                  <a:schemeClr val="accent1"/>
                </a:solidFill>
                <a:latin typeface="Century Gothic" panose="020B0502020202020204" pitchFamily="34" charset="0"/>
              </a:rPr>
              <a:t>38</a:t>
            </a:r>
          </a:p>
        </p:txBody>
      </p:sp>
    </p:spTree>
    <p:extLst>
      <p:ext uri="{BB962C8B-B14F-4D97-AF65-F5344CB8AC3E}">
        <p14:creationId xmlns:p14="http://schemas.microsoft.com/office/powerpoint/2010/main" val="653908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35" grpId="0"/>
      <p:bldP spid="36" grpId="0"/>
      <p:bldP spid="3" grpId="0"/>
      <p:bldP spid="6" grpId="0"/>
      <p:bldP spid="11"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3" name="Google Shape;100;p1">
            <a:extLst>
              <a:ext uri="{FF2B5EF4-FFF2-40B4-BE49-F238E27FC236}">
                <a16:creationId xmlns:a16="http://schemas.microsoft.com/office/drawing/2014/main" id="{83F108E7-A399-1280-E087-5AC491259837}"/>
              </a:ext>
            </a:extLst>
          </p:cNvPr>
          <p:cNvSpPr txBox="1"/>
          <p:nvPr/>
        </p:nvSpPr>
        <p:spPr>
          <a:xfrm>
            <a:off x="408352" y="183697"/>
            <a:ext cx="11254913" cy="547838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u="sng" dirty="0">
                <a:solidFill>
                  <a:schemeClr val="dk1"/>
                </a:solidFill>
                <a:latin typeface="Century Gothic"/>
                <a:ea typeface="Century Gothic"/>
                <a:cs typeface="Century Gothic"/>
                <a:sym typeface="Century Gothic"/>
              </a:rPr>
              <a:t>Crude Oil and Hydrocarbons</a:t>
            </a:r>
            <a:endParaRPr lang="en-GB" sz="2400" b="1" i="0" u="sng" strike="noStrike" cap="none" dirty="0">
              <a:solidFill>
                <a:schemeClr val="dk1"/>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2400"/>
              <a:buFont typeface="Arial"/>
              <a:buNone/>
            </a:pPr>
            <a:endParaRPr lang="en-GB" sz="2400" b="1" dirty="0">
              <a:solidFill>
                <a:schemeClr val="dk1"/>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2400"/>
              <a:buFont typeface="Arial"/>
              <a:buNone/>
            </a:pPr>
            <a:r>
              <a:rPr lang="en-GB" sz="2400" b="1" i="0" u="none" strike="noStrike" cap="none" dirty="0">
                <a:solidFill>
                  <a:schemeClr val="dk1"/>
                </a:solidFill>
                <a:latin typeface="Century Gothic"/>
                <a:ea typeface="Century Gothic"/>
                <a:cs typeface="Century Gothic"/>
                <a:sym typeface="Century Gothic"/>
              </a:rPr>
              <a:t>Answer the questions below.</a:t>
            </a:r>
          </a:p>
          <a:p>
            <a:pPr marL="0" marR="0" lvl="0" indent="0" algn="l" rtl="0">
              <a:lnSpc>
                <a:spcPct val="100000"/>
              </a:lnSpc>
              <a:spcBef>
                <a:spcPts val="0"/>
              </a:spcBef>
              <a:spcAft>
                <a:spcPts val="0"/>
              </a:spcAft>
              <a:buClr>
                <a:srgbClr val="000000"/>
              </a:buClr>
              <a:buSzPts val="2400"/>
              <a:buFont typeface="Arial"/>
              <a:buNone/>
            </a:pPr>
            <a:endParaRPr sz="1400" b="0" i="0" u="none" strike="noStrike" cap="none" dirty="0">
              <a:solidFill>
                <a:srgbClr val="000000"/>
              </a:solidFill>
              <a:latin typeface="Arial"/>
              <a:ea typeface="Arial"/>
              <a:cs typeface="Arial"/>
              <a:sym typeface="Arial"/>
            </a:endParaRPr>
          </a:p>
          <a:p>
            <a:pPr marL="457200" marR="0" lvl="0" indent="-457200" algn="l" rtl="0">
              <a:lnSpc>
                <a:spcPct val="100000"/>
              </a:lnSpc>
              <a:spcBef>
                <a:spcPts val="0"/>
              </a:spcBef>
              <a:spcAft>
                <a:spcPts val="0"/>
              </a:spcAft>
              <a:buClr>
                <a:schemeClr val="dk1"/>
              </a:buClr>
              <a:buSzPts val="2400"/>
              <a:buAutoNum type="arabicPeriod"/>
            </a:pPr>
            <a:r>
              <a:rPr lang="en-GB" sz="2400" dirty="0">
                <a:solidFill>
                  <a:schemeClr val="dk1"/>
                </a:solidFill>
                <a:latin typeface="Century Gothic"/>
                <a:ea typeface="Century Gothic"/>
                <a:cs typeface="Century Gothic"/>
                <a:sym typeface="Century Gothic"/>
              </a:rPr>
              <a:t>State the type of elements that form covalent bonds.</a:t>
            </a:r>
          </a:p>
          <a:p>
            <a:pPr marL="457200" marR="0" lvl="0" indent="-457200" algn="l" rtl="0">
              <a:lnSpc>
                <a:spcPct val="100000"/>
              </a:lnSpc>
              <a:spcBef>
                <a:spcPts val="0"/>
              </a:spcBef>
              <a:spcAft>
                <a:spcPts val="0"/>
              </a:spcAft>
              <a:buClr>
                <a:schemeClr val="dk1"/>
              </a:buClr>
              <a:buSzPts val="2400"/>
              <a:buAutoNum type="arabicPeriod"/>
            </a:pPr>
            <a:endParaRPr lang="en-GB" sz="2400" dirty="0">
              <a:solidFill>
                <a:schemeClr val="dk1"/>
              </a:solidFill>
              <a:latin typeface="Century Gothic"/>
              <a:ea typeface="Century Gothic"/>
              <a:cs typeface="Century Gothic"/>
              <a:sym typeface="Century Gothic"/>
            </a:endParaRPr>
          </a:p>
          <a:p>
            <a:pPr marL="457200" marR="0" lvl="0" indent="-457200" algn="l" rtl="0">
              <a:lnSpc>
                <a:spcPct val="100000"/>
              </a:lnSpc>
              <a:spcBef>
                <a:spcPts val="0"/>
              </a:spcBef>
              <a:spcAft>
                <a:spcPts val="0"/>
              </a:spcAft>
              <a:buClr>
                <a:schemeClr val="dk1"/>
              </a:buClr>
              <a:buSzPts val="2400"/>
              <a:buAutoNum type="arabicPeriod"/>
            </a:pPr>
            <a:r>
              <a:rPr lang="en-GB" sz="2400" dirty="0">
                <a:solidFill>
                  <a:schemeClr val="dk1"/>
                </a:solidFill>
                <a:latin typeface="Century Gothic"/>
                <a:ea typeface="Century Gothic"/>
                <a:cs typeface="Century Gothic"/>
                <a:sym typeface="Century Gothic"/>
              </a:rPr>
              <a:t>Describe what happens to electrons when a covalent bond is formed.</a:t>
            </a:r>
          </a:p>
          <a:p>
            <a:pPr marL="457200" marR="0" lvl="0" indent="-457200" algn="l" rtl="0">
              <a:lnSpc>
                <a:spcPct val="100000"/>
              </a:lnSpc>
              <a:spcBef>
                <a:spcPts val="0"/>
              </a:spcBef>
              <a:spcAft>
                <a:spcPts val="0"/>
              </a:spcAft>
              <a:buClr>
                <a:schemeClr val="dk1"/>
              </a:buClr>
              <a:buSzPts val="2400"/>
              <a:buAutoNum type="arabicPeriod"/>
            </a:pPr>
            <a:endParaRPr lang="en-GB" sz="2400" dirty="0">
              <a:solidFill>
                <a:schemeClr val="dk1"/>
              </a:solidFill>
              <a:latin typeface="Century Gothic"/>
              <a:ea typeface="Century Gothic"/>
              <a:cs typeface="Century Gothic"/>
              <a:sym typeface="Century Gothic"/>
            </a:endParaRPr>
          </a:p>
          <a:p>
            <a:pPr marL="457200" marR="0" lvl="0" indent="-457200" algn="l" rtl="0">
              <a:lnSpc>
                <a:spcPct val="100000"/>
              </a:lnSpc>
              <a:spcBef>
                <a:spcPts val="0"/>
              </a:spcBef>
              <a:spcAft>
                <a:spcPts val="0"/>
              </a:spcAft>
              <a:buClr>
                <a:schemeClr val="dk1"/>
              </a:buClr>
              <a:buSzPts val="2400"/>
              <a:buAutoNum type="arabicPeriod"/>
            </a:pPr>
            <a:endParaRPr lang="en-GB" sz="2400" dirty="0">
              <a:solidFill>
                <a:schemeClr val="dk1"/>
              </a:solidFill>
              <a:latin typeface="Century Gothic"/>
              <a:ea typeface="Century Gothic"/>
              <a:cs typeface="Century Gothic"/>
              <a:sym typeface="Century Gothic"/>
            </a:endParaRPr>
          </a:p>
          <a:p>
            <a:pPr marL="457200" marR="0" lvl="0" indent="-457200" algn="l" rtl="0">
              <a:lnSpc>
                <a:spcPct val="100000"/>
              </a:lnSpc>
              <a:spcBef>
                <a:spcPts val="0"/>
              </a:spcBef>
              <a:spcAft>
                <a:spcPts val="0"/>
              </a:spcAft>
              <a:buClr>
                <a:schemeClr val="dk1"/>
              </a:buClr>
              <a:buSzPts val="2400"/>
              <a:buAutoNum type="arabicPeriod"/>
            </a:pPr>
            <a:r>
              <a:rPr lang="en-GB" sz="2400" dirty="0">
                <a:solidFill>
                  <a:schemeClr val="dk1"/>
                </a:solidFill>
                <a:latin typeface="Century Gothic"/>
                <a:ea typeface="Century Gothic"/>
                <a:cs typeface="Century Gothic"/>
                <a:sym typeface="Century Gothic"/>
              </a:rPr>
              <a:t>Define a compound.</a:t>
            </a:r>
          </a:p>
          <a:p>
            <a:pPr marL="457200" marR="0" lvl="0" indent="-457200" algn="l" rtl="0">
              <a:lnSpc>
                <a:spcPct val="100000"/>
              </a:lnSpc>
              <a:spcBef>
                <a:spcPts val="0"/>
              </a:spcBef>
              <a:spcAft>
                <a:spcPts val="0"/>
              </a:spcAft>
              <a:buClr>
                <a:schemeClr val="dk1"/>
              </a:buClr>
              <a:buSzPts val="2400"/>
              <a:buAutoNum type="arabicPeriod"/>
            </a:pPr>
            <a:endParaRPr lang="en-GB" sz="2400" dirty="0">
              <a:solidFill>
                <a:schemeClr val="dk1"/>
              </a:solidFill>
              <a:latin typeface="Century Gothic"/>
              <a:ea typeface="Century Gothic"/>
              <a:cs typeface="Century Gothic"/>
              <a:sym typeface="Century Gothic"/>
            </a:endParaRPr>
          </a:p>
          <a:p>
            <a:pPr marL="457200" indent="-457200">
              <a:buClr>
                <a:schemeClr val="dk1"/>
              </a:buClr>
              <a:buSzPts val="2400"/>
              <a:buFontTx/>
              <a:buAutoNum type="arabicPeriod"/>
            </a:pPr>
            <a:r>
              <a:rPr lang="en-GB" sz="2400" dirty="0">
                <a:solidFill>
                  <a:schemeClr val="dk1"/>
                </a:solidFill>
                <a:latin typeface="Century Gothic"/>
                <a:ea typeface="Century Gothic"/>
                <a:cs typeface="Century Gothic"/>
                <a:sym typeface="Century Gothic"/>
              </a:rPr>
              <a:t>Define a molecule.</a:t>
            </a:r>
          </a:p>
          <a:p>
            <a:pPr marL="457200" indent="-457200">
              <a:buClr>
                <a:schemeClr val="dk1"/>
              </a:buClr>
              <a:buSzPts val="2400"/>
              <a:buFontTx/>
              <a:buAutoNum type="arabicPeriod"/>
            </a:pPr>
            <a:endParaRPr lang="en-GB" sz="2400" dirty="0">
              <a:solidFill>
                <a:schemeClr val="dk1"/>
              </a:solidFill>
              <a:latin typeface="Century Gothic"/>
              <a:ea typeface="Century Gothic"/>
              <a:cs typeface="Century Gothic"/>
              <a:sym typeface="Century Gothic"/>
            </a:endParaRPr>
          </a:p>
          <a:p>
            <a:pPr marL="457200" indent="-457200">
              <a:buClr>
                <a:schemeClr val="dk1"/>
              </a:buClr>
              <a:buSzPts val="2400"/>
              <a:buFontTx/>
              <a:buAutoNum type="arabicPeriod"/>
            </a:pPr>
            <a:r>
              <a:rPr lang="en-GB" sz="2400" dirty="0">
                <a:solidFill>
                  <a:schemeClr val="dk1"/>
                </a:solidFill>
                <a:latin typeface="Century Gothic"/>
                <a:ea typeface="Century Gothic"/>
                <a:cs typeface="Century Gothic"/>
                <a:sym typeface="Century Gothic"/>
              </a:rPr>
              <a:t>Calculate the relative formula mass of methane (CH</a:t>
            </a:r>
            <a:r>
              <a:rPr lang="en-GB" sz="2400" baseline="-25000" dirty="0">
                <a:solidFill>
                  <a:schemeClr val="dk1"/>
                </a:solidFill>
                <a:latin typeface="Century Gothic"/>
                <a:ea typeface="Century Gothic"/>
                <a:cs typeface="Century Gothic"/>
                <a:sym typeface="Century Gothic"/>
              </a:rPr>
              <a:t>4</a:t>
            </a:r>
            <a:r>
              <a:rPr lang="en-GB" sz="2400" dirty="0">
                <a:solidFill>
                  <a:schemeClr val="dk1"/>
                </a:solidFill>
                <a:latin typeface="Century Gothic"/>
                <a:ea typeface="Century Gothic"/>
                <a:cs typeface="Century Gothic"/>
                <a:sym typeface="Century Gothic"/>
              </a:rPr>
              <a:t>). C=12, H=1</a:t>
            </a:r>
          </a:p>
          <a:p>
            <a:pPr marR="0" lvl="0" algn="l" rtl="0">
              <a:lnSpc>
                <a:spcPct val="100000"/>
              </a:lnSpc>
              <a:spcBef>
                <a:spcPts val="0"/>
              </a:spcBef>
              <a:spcAft>
                <a:spcPts val="0"/>
              </a:spcAft>
              <a:buClr>
                <a:schemeClr val="dk1"/>
              </a:buClr>
              <a:buSzPts val="2400"/>
            </a:pPr>
            <a:endParaRPr lang="en-GB" sz="2400" dirty="0">
              <a:solidFill>
                <a:schemeClr val="dk1"/>
              </a:solidFill>
              <a:latin typeface="Century Gothic"/>
              <a:ea typeface="Century Gothic"/>
              <a:cs typeface="Century Gothic"/>
              <a:sym typeface="Century Gothic"/>
            </a:endParaRPr>
          </a:p>
        </p:txBody>
      </p:sp>
      <p:sp>
        <p:nvSpPr>
          <p:cNvPr id="4" name="Google Shape;102;p1">
            <a:extLst>
              <a:ext uri="{FF2B5EF4-FFF2-40B4-BE49-F238E27FC236}">
                <a16:creationId xmlns:a16="http://schemas.microsoft.com/office/drawing/2014/main" id="{D0C6CD21-7393-4402-F65D-94B93D109BFA}"/>
              </a:ext>
            </a:extLst>
          </p:cNvPr>
          <p:cNvSpPr txBox="1"/>
          <p:nvPr/>
        </p:nvSpPr>
        <p:spPr>
          <a:xfrm>
            <a:off x="905302" y="1866884"/>
            <a:ext cx="9738314"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u="none" strike="noStrike" cap="none" dirty="0">
                <a:solidFill>
                  <a:schemeClr val="accent1"/>
                </a:solidFill>
                <a:latin typeface="Century Gothic" panose="020B0502020202020204" pitchFamily="34" charset="0"/>
                <a:ea typeface="Arial"/>
                <a:cs typeface="Arial"/>
                <a:sym typeface="Arial"/>
              </a:rPr>
              <a:t>Non-metals</a:t>
            </a:r>
            <a:endParaRPr sz="2400" b="1" u="none" strike="noStrike" cap="none" dirty="0">
              <a:solidFill>
                <a:schemeClr val="accent1"/>
              </a:solidFill>
              <a:latin typeface="Century Gothic" panose="020B0502020202020204" pitchFamily="34" charset="0"/>
              <a:ea typeface="Arial"/>
              <a:cs typeface="Arial"/>
              <a:sym typeface="Arial"/>
            </a:endParaRPr>
          </a:p>
        </p:txBody>
      </p:sp>
      <p:sp>
        <p:nvSpPr>
          <p:cNvPr id="5" name="Google Shape;103;p1">
            <a:extLst>
              <a:ext uri="{FF2B5EF4-FFF2-40B4-BE49-F238E27FC236}">
                <a16:creationId xmlns:a16="http://schemas.microsoft.com/office/drawing/2014/main" id="{5D871398-990A-B287-C190-00BAE22FD051}"/>
              </a:ext>
            </a:extLst>
          </p:cNvPr>
          <p:cNvSpPr txBox="1"/>
          <p:nvPr/>
        </p:nvSpPr>
        <p:spPr>
          <a:xfrm>
            <a:off x="872723" y="2600970"/>
            <a:ext cx="10608731" cy="83095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dirty="0">
                <a:solidFill>
                  <a:schemeClr val="accent1"/>
                </a:solidFill>
                <a:latin typeface="Century Gothic"/>
                <a:ea typeface="Arial"/>
                <a:cs typeface="Arial"/>
                <a:sym typeface="Century Gothic"/>
              </a:rPr>
              <a:t>Electrons are shared between atoms to give each atom a full outer shell.</a:t>
            </a:r>
            <a:endParaRPr sz="2400" b="1" i="0" u="none" strike="noStrike" cap="none" baseline="30000" dirty="0">
              <a:solidFill>
                <a:schemeClr val="accent1"/>
              </a:solidFill>
              <a:latin typeface="Arial"/>
              <a:ea typeface="Arial"/>
              <a:cs typeface="Arial"/>
              <a:sym typeface="Arial"/>
            </a:endParaRPr>
          </a:p>
        </p:txBody>
      </p:sp>
      <p:sp>
        <p:nvSpPr>
          <p:cNvPr id="6" name="Google Shape;103;p1">
            <a:extLst>
              <a:ext uri="{FF2B5EF4-FFF2-40B4-BE49-F238E27FC236}">
                <a16:creationId xmlns:a16="http://schemas.microsoft.com/office/drawing/2014/main" id="{7B4CFA2B-86E1-2180-7C8D-F78C682B238C}"/>
              </a:ext>
            </a:extLst>
          </p:cNvPr>
          <p:cNvSpPr txBox="1"/>
          <p:nvPr/>
        </p:nvSpPr>
        <p:spPr>
          <a:xfrm>
            <a:off x="857869" y="3712773"/>
            <a:ext cx="10457917"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dirty="0">
                <a:solidFill>
                  <a:schemeClr val="accent1"/>
                </a:solidFill>
                <a:latin typeface="Century Gothic"/>
                <a:ea typeface="Arial"/>
                <a:cs typeface="Arial"/>
                <a:sym typeface="Century Gothic"/>
              </a:rPr>
              <a:t>Two or more elements chemically bonded together.</a:t>
            </a:r>
            <a:endParaRPr sz="1400" b="1" i="0" u="none" strike="noStrike" cap="none" dirty="0">
              <a:solidFill>
                <a:schemeClr val="accent1"/>
              </a:solidFill>
              <a:latin typeface="Arial"/>
              <a:ea typeface="Arial"/>
              <a:cs typeface="Arial"/>
              <a:sym typeface="Arial"/>
            </a:endParaRPr>
          </a:p>
        </p:txBody>
      </p:sp>
      <p:sp>
        <p:nvSpPr>
          <p:cNvPr id="8" name="Google Shape;103;p1">
            <a:extLst>
              <a:ext uri="{FF2B5EF4-FFF2-40B4-BE49-F238E27FC236}">
                <a16:creationId xmlns:a16="http://schemas.microsoft.com/office/drawing/2014/main" id="{B9DDC82B-5728-E0DD-04AF-1FEA3152939A}"/>
              </a:ext>
            </a:extLst>
          </p:cNvPr>
          <p:cNvSpPr txBox="1"/>
          <p:nvPr/>
        </p:nvSpPr>
        <p:spPr>
          <a:xfrm>
            <a:off x="860169" y="4426353"/>
            <a:ext cx="10460103"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i="0" u="none" strike="noStrike" cap="none" dirty="0">
                <a:solidFill>
                  <a:schemeClr val="accent1"/>
                </a:solidFill>
                <a:latin typeface="Century Gothic"/>
                <a:ea typeface="Century Gothic"/>
                <a:cs typeface="Century Gothic"/>
                <a:sym typeface="Century Gothic"/>
              </a:rPr>
              <a:t>A group of non-metal atoms covalently bonded together.</a:t>
            </a:r>
            <a:endParaRPr sz="2400" b="1" i="0" u="none" strike="noStrike" cap="none" baseline="-25000" dirty="0">
              <a:solidFill>
                <a:schemeClr val="accent1"/>
              </a:solidFill>
              <a:latin typeface="Arial"/>
              <a:ea typeface="Arial"/>
              <a:cs typeface="Arial"/>
              <a:sym typeface="Arial"/>
            </a:endParaRPr>
          </a:p>
        </p:txBody>
      </p:sp>
      <p:sp>
        <p:nvSpPr>
          <p:cNvPr id="7" name="Google Shape;103;p1">
            <a:extLst>
              <a:ext uri="{FF2B5EF4-FFF2-40B4-BE49-F238E27FC236}">
                <a16:creationId xmlns:a16="http://schemas.microsoft.com/office/drawing/2014/main" id="{DD4C55A1-0F0A-D244-91A7-3CEBF4CED73C}"/>
              </a:ext>
            </a:extLst>
          </p:cNvPr>
          <p:cNvSpPr txBox="1"/>
          <p:nvPr/>
        </p:nvSpPr>
        <p:spPr>
          <a:xfrm>
            <a:off x="838578" y="5136046"/>
            <a:ext cx="9511049"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dirty="0">
                <a:solidFill>
                  <a:schemeClr val="accent1"/>
                </a:solidFill>
                <a:latin typeface="Century Gothic"/>
                <a:ea typeface="Arial"/>
                <a:cs typeface="Arial"/>
                <a:sym typeface="Century Gothic"/>
              </a:rPr>
              <a:t>12+(4x1)=16</a:t>
            </a:r>
            <a:endParaRPr sz="2400" b="1" i="0" u="none" strike="noStrike" cap="none" baseline="-25000" dirty="0">
              <a:solidFill>
                <a:schemeClr val="accent1"/>
              </a:solidFill>
              <a:latin typeface="Arial"/>
              <a:ea typeface="Arial"/>
              <a:cs typeface="Arial"/>
              <a:sym typeface="Arial"/>
            </a:endParaRPr>
          </a:p>
        </p:txBody>
      </p:sp>
      <p:pic>
        <p:nvPicPr>
          <p:cNvPr id="9" name="Picture 8" descr="Icon&#10;&#10;Description automatically generated">
            <a:extLst>
              <a:ext uri="{FF2B5EF4-FFF2-40B4-BE49-F238E27FC236}">
                <a16:creationId xmlns:a16="http://schemas.microsoft.com/office/drawing/2014/main" id="{0208B323-42DC-0AB0-D213-784BC57CEF46}"/>
              </a:ext>
            </a:extLst>
          </p:cNvPr>
          <p:cNvPicPr>
            <a:picLocks noChangeAspect="1"/>
          </p:cNvPicPr>
          <p:nvPr/>
        </p:nvPicPr>
        <p:blipFill>
          <a:blip r:embed="rId3">
            <a:clrChange>
              <a:clrFrom>
                <a:srgbClr val="FEFEFE"/>
              </a:clrFrom>
              <a:clrTo>
                <a:srgbClr val="FEFEFE">
                  <a:alpha val="0"/>
                </a:srgbClr>
              </a:clrTo>
            </a:clrChange>
          </a:blip>
          <a:stretch>
            <a:fillRect/>
          </a:stretch>
        </p:blipFill>
        <p:spPr>
          <a:xfrm>
            <a:off x="10680335" y="5513946"/>
            <a:ext cx="707013" cy="1175908"/>
          </a:xfrm>
          <a:prstGeom prst="rect">
            <a:avLst/>
          </a:prstGeom>
        </p:spPr>
      </p:pic>
    </p:spTree>
    <p:extLst>
      <p:ext uri="{BB962C8B-B14F-4D97-AF65-F5344CB8AC3E}">
        <p14:creationId xmlns:p14="http://schemas.microsoft.com/office/powerpoint/2010/main" val="2998874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A74021-07A0-60FC-36F5-ADFE024B495F}"/>
              </a:ext>
            </a:extLst>
          </p:cNvPr>
          <p:cNvSpPr>
            <a:spLocks noGrp="1"/>
          </p:cNvSpPr>
          <p:nvPr>
            <p:ph type="title"/>
          </p:nvPr>
        </p:nvSpPr>
        <p:spPr/>
        <p:txBody>
          <a:bodyPr/>
          <a:lstStyle/>
          <a:p>
            <a:r>
              <a:rPr lang="en-GB" dirty="0">
                <a:latin typeface="Century Gothic" panose="020B0502020202020204" pitchFamily="34" charset="0"/>
              </a:rPr>
              <a:t>Worksheet</a:t>
            </a:r>
          </a:p>
        </p:txBody>
      </p:sp>
      <p:pic>
        <p:nvPicPr>
          <p:cNvPr id="5" name="Picture 4" descr="Text, letter&#10;&#10;Description automatically generated">
            <a:extLst>
              <a:ext uri="{FF2B5EF4-FFF2-40B4-BE49-F238E27FC236}">
                <a16:creationId xmlns:a16="http://schemas.microsoft.com/office/drawing/2014/main" id="{8C99D55B-ED5D-0BF4-54F3-8DA08934AF32}"/>
              </a:ext>
            </a:extLst>
          </p:cNvPr>
          <p:cNvPicPr>
            <a:picLocks noChangeAspect="1"/>
          </p:cNvPicPr>
          <p:nvPr/>
        </p:nvPicPr>
        <p:blipFill>
          <a:blip r:embed="rId3"/>
          <a:stretch>
            <a:fillRect/>
          </a:stretch>
        </p:blipFill>
        <p:spPr>
          <a:xfrm>
            <a:off x="8703689" y="1508120"/>
            <a:ext cx="2667318" cy="3777078"/>
          </a:xfrm>
          <a:prstGeom prst="rect">
            <a:avLst/>
          </a:prstGeom>
          <a:ln>
            <a:solidFill>
              <a:schemeClr val="tx1"/>
            </a:solidFill>
          </a:ln>
        </p:spPr>
      </p:pic>
      <p:pic>
        <p:nvPicPr>
          <p:cNvPr id="7" name="Picture 6" descr="Graphical user interface, application&#10;&#10;Description automatically generated">
            <a:extLst>
              <a:ext uri="{FF2B5EF4-FFF2-40B4-BE49-F238E27FC236}">
                <a16:creationId xmlns:a16="http://schemas.microsoft.com/office/drawing/2014/main" id="{09F9C213-1BBC-36E3-6F37-BF5420739F0D}"/>
              </a:ext>
            </a:extLst>
          </p:cNvPr>
          <p:cNvPicPr>
            <a:picLocks noChangeAspect="1"/>
          </p:cNvPicPr>
          <p:nvPr/>
        </p:nvPicPr>
        <p:blipFill>
          <a:blip r:embed="rId4"/>
          <a:stretch>
            <a:fillRect/>
          </a:stretch>
        </p:blipFill>
        <p:spPr>
          <a:xfrm>
            <a:off x="5979918" y="1507690"/>
            <a:ext cx="2677384" cy="3775632"/>
          </a:xfrm>
          <a:prstGeom prst="rect">
            <a:avLst/>
          </a:prstGeom>
          <a:ln>
            <a:solidFill>
              <a:schemeClr val="tx1"/>
            </a:solidFill>
          </a:ln>
        </p:spPr>
      </p:pic>
      <p:pic>
        <p:nvPicPr>
          <p:cNvPr id="9" name="Picture 8" descr="Text, letter&#10;&#10;Description automatically generated">
            <a:extLst>
              <a:ext uri="{FF2B5EF4-FFF2-40B4-BE49-F238E27FC236}">
                <a16:creationId xmlns:a16="http://schemas.microsoft.com/office/drawing/2014/main" id="{438D8426-3EE8-097C-2A2F-FEBEFA7185F5}"/>
              </a:ext>
            </a:extLst>
          </p:cNvPr>
          <p:cNvPicPr>
            <a:picLocks noChangeAspect="1"/>
          </p:cNvPicPr>
          <p:nvPr/>
        </p:nvPicPr>
        <p:blipFill>
          <a:blip r:embed="rId5"/>
          <a:stretch>
            <a:fillRect/>
          </a:stretch>
        </p:blipFill>
        <p:spPr>
          <a:xfrm>
            <a:off x="3263269" y="1510906"/>
            <a:ext cx="2665583" cy="3769017"/>
          </a:xfrm>
          <a:prstGeom prst="rect">
            <a:avLst/>
          </a:prstGeom>
          <a:ln>
            <a:solidFill>
              <a:schemeClr val="tx1"/>
            </a:solidFill>
          </a:ln>
        </p:spPr>
      </p:pic>
      <p:pic>
        <p:nvPicPr>
          <p:cNvPr id="11" name="Picture 10" descr="Graphical user interface, application&#10;&#10;Description automatically generated">
            <a:extLst>
              <a:ext uri="{FF2B5EF4-FFF2-40B4-BE49-F238E27FC236}">
                <a16:creationId xmlns:a16="http://schemas.microsoft.com/office/drawing/2014/main" id="{24840D09-3D99-9C6B-B204-D6513852B9A6}"/>
              </a:ext>
            </a:extLst>
          </p:cNvPr>
          <p:cNvPicPr>
            <a:picLocks noChangeAspect="1"/>
          </p:cNvPicPr>
          <p:nvPr/>
        </p:nvPicPr>
        <p:blipFill>
          <a:blip r:embed="rId6"/>
          <a:stretch>
            <a:fillRect/>
          </a:stretch>
        </p:blipFill>
        <p:spPr>
          <a:xfrm>
            <a:off x="560439" y="1516602"/>
            <a:ext cx="2669458" cy="3761802"/>
          </a:xfrm>
          <a:prstGeom prst="rect">
            <a:avLst/>
          </a:prstGeom>
          <a:ln>
            <a:solidFill>
              <a:schemeClr val="tx1"/>
            </a:solidFill>
          </a:ln>
        </p:spPr>
      </p:pic>
    </p:spTree>
    <p:extLst>
      <p:ext uri="{BB962C8B-B14F-4D97-AF65-F5344CB8AC3E}">
        <p14:creationId xmlns:p14="http://schemas.microsoft.com/office/powerpoint/2010/main" val="1717169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9A627-EADE-6949-8837-4F54693E1EFF}"/>
              </a:ext>
            </a:extLst>
          </p:cNvPr>
          <p:cNvSpPr>
            <a:spLocks noGrp="1"/>
          </p:cNvSpPr>
          <p:nvPr>
            <p:ph type="title"/>
          </p:nvPr>
        </p:nvSpPr>
        <p:spPr/>
        <p:txBody>
          <a:bodyPr/>
          <a:lstStyle/>
          <a:p>
            <a:r>
              <a:rPr lang="en-GB" dirty="0">
                <a:latin typeface="Century Gothic" panose="020B0502020202020204" pitchFamily="34" charset="0"/>
              </a:rPr>
              <a:t>Answers</a:t>
            </a:r>
          </a:p>
        </p:txBody>
      </p:sp>
      <p:sp>
        <p:nvSpPr>
          <p:cNvPr id="3" name="TextBox 2">
            <a:extLst>
              <a:ext uri="{FF2B5EF4-FFF2-40B4-BE49-F238E27FC236}">
                <a16:creationId xmlns:a16="http://schemas.microsoft.com/office/drawing/2014/main" id="{91F2A177-787C-39F4-2EEE-48F312502D83}"/>
              </a:ext>
            </a:extLst>
          </p:cNvPr>
          <p:cNvSpPr txBox="1"/>
          <p:nvPr/>
        </p:nvSpPr>
        <p:spPr>
          <a:xfrm>
            <a:off x="438804" y="742872"/>
            <a:ext cx="11185349" cy="830997"/>
          </a:xfrm>
          <a:prstGeom prst="rect">
            <a:avLst/>
          </a:prstGeom>
          <a:noFill/>
        </p:spPr>
        <p:txBody>
          <a:bodyPr wrap="square">
            <a:spAutoFit/>
          </a:bodyPr>
          <a:lstStyle/>
          <a:p>
            <a:r>
              <a:rPr lang="en-US" sz="2400" b="1" dirty="0">
                <a:solidFill>
                  <a:schemeClr val="accent1"/>
                </a:solidFill>
                <a:latin typeface="Century Gothic" panose="020B0502020202020204" pitchFamily="34" charset="0"/>
              </a:rPr>
              <a:t>1. Crude oil is a </a:t>
            </a:r>
            <a:r>
              <a:rPr lang="en-US" sz="2400" b="1" u="sng" dirty="0">
                <a:solidFill>
                  <a:schemeClr val="accent1"/>
                </a:solidFill>
                <a:latin typeface="Century Gothic" panose="020B0502020202020204" pitchFamily="34" charset="0"/>
              </a:rPr>
              <a:t>finite</a:t>
            </a:r>
            <a:r>
              <a:rPr lang="en-US" sz="2400" b="1" dirty="0">
                <a:solidFill>
                  <a:schemeClr val="accent1"/>
                </a:solidFill>
                <a:latin typeface="Century Gothic" panose="020B0502020202020204" pitchFamily="34" charset="0"/>
              </a:rPr>
              <a:t> resource found deep underground. It is made from the biomass of ancient </a:t>
            </a:r>
            <a:r>
              <a:rPr lang="en-US" sz="2400" b="1" u="sng" dirty="0">
                <a:solidFill>
                  <a:schemeClr val="accent1"/>
                </a:solidFill>
                <a:latin typeface="Century Gothic" panose="020B0502020202020204" pitchFamily="34" charset="0"/>
              </a:rPr>
              <a:t>plankton</a:t>
            </a:r>
            <a:r>
              <a:rPr lang="en-US" sz="2400" b="1" dirty="0">
                <a:solidFill>
                  <a:schemeClr val="accent1"/>
                </a:solidFill>
                <a:latin typeface="Century Gothic" panose="020B0502020202020204" pitchFamily="34" charset="0"/>
              </a:rPr>
              <a:t>, which was buried under </a:t>
            </a:r>
            <a:r>
              <a:rPr lang="en-US" sz="2400" b="1" u="sng" dirty="0">
                <a:solidFill>
                  <a:schemeClr val="accent1"/>
                </a:solidFill>
                <a:latin typeface="Century Gothic" panose="020B0502020202020204" pitchFamily="34" charset="0"/>
              </a:rPr>
              <a:t>mud</a:t>
            </a:r>
            <a:r>
              <a:rPr lang="en-US" sz="2400" b="1" dirty="0">
                <a:solidFill>
                  <a:schemeClr val="accent1"/>
                </a:solidFill>
                <a:latin typeface="Century Gothic" panose="020B0502020202020204" pitchFamily="34" charset="0"/>
              </a:rPr>
              <a:t>. </a:t>
            </a:r>
          </a:p>
        </p:txBody>
      </p:sp>
      <p:sp>
        <p:nvSpPr>
          <p:cNvPr id="4" name="TextBox 3">
            <a:extLst>
              <a:ext uri="{FF2B5EF4-FFF2-40B4-BE49-F238E27FC236}">
                <a16:creationId xmlns:a16="http://schemas.microsoft.com/office/drawing/2014/main" id="{2A1A3482-FB5A-01A4-193F-A878FBD5F1CD}"/>
              </a:ext>
            </a:extLst>
          </p:cNvPr>
          <p:cNvSpPr txBox="1"/>
          <p:nvPr/>
        </p:nvSpPr>
        <p:spPr>
          <a:xfrm>
            <a:off x="438954" y="1723187"/>
            <a:ext cx="10833539" cy="461665"/>
          </a:xfrm>
          <a:prstGeom prst="rect">
            <a:avLst/>
          </a:prstGeom>
          <a:noFill/>
        </p:spPr>
        <p:txBody>
          <a:bodyPr wrap="square">
            <a:spAutoFit/>
          </a:bodyPr>
          <a:lstStyle/>
          <a:p>
            <a:r>
              <a:rPr lang="en-US" sz="2400" b="1" dirty="0">
                <a:solidFill>
                  <a:schemeClr val="accent1"/>
                </a:solidFill>
                <a:latin typeface="Century Gothic" panose="020B0502020202020204" pitchFamily="34" charset="0"/>
              </a:rPr>
              <a:t>2. A - A compound made of hydrogen and carbon atoms</a:t>
            </a:r>
          </a:p>
        </p:txBody>
      </p:sp>
      <p:sp>
        <p:nvSpPr>
          <p:cNvPr id="6" name="TextBox 5">
            <a:extLst>
              <a:ext uri="{FF2B5EF4-FFF2-40B4-BE49-F238E27FC236}">
                <a16:creationId xmlns:a16="http://schemas.microsoft.com/office/drawing/2014/main" id="{78A3354F-1312-2757-A7A2-BD3815F02F0D}"/>
              </a:ext>
            </a:extLst>
          </p:cNvPr>
          <p:cNvSpPr txBox="1"/>
          <p:nvPr/>
        </p:nvSpPr>
        <p:spPr>
          <a:xfrm>
            <a:off x="460726" y="2293598"/>
            <a:ext cx="10833539" cy="461665"/>
          </a:xfrm>
          <a:prstGeom prst="rect">
            <a:avLst/>
          </a:prstGeom>
          <a:noFill/>
        </p:spPr>
        <p:txBody>
          <a:bodyPr wrap="square">
            <a:spAutoFit/>
          </a:bodyPr>
          <a:lstStyle/>
          <a:p>
            <a:r>
              <a:rPr lang="en-US" sz="2400" b="1" dirty="0">
                <a:solidFill>
                  <a:schemeClr val="accent1"/>
                </a:solidFill>
                <a:latin typeface="Century Gothic" panose="020B0502020202020204" pitchFamily="34" charset="0"/>
              </a:rPr>
              <a:t>3. C</a:t>
            </a:r>
            <a:r>
              <a:rPr lang="en-US" sz="2400" b="1" baseline="-25000" dirty="0">
                <a:solidFill>
                  <a:schemeClr val="accent1"/>
                </a:solidFill>
                <a:latin typeface="Century Gothic" panose="020B0502020202020204" pitchFamily="34" charset="0"/>
              </a:rPr>
              <a:t>n</a:t>
            </a:r>
            <a:r>
              <a:rPr lang="en-US" sz="2400" b="1" dirty="0">
                <a:solidFill>
                  <a:schemeClr val="accent1"/>
                </a:solidFill>
                <a:latin typeface="Century Gothic" panose="020B0502020202020204" pitchFamily="34" charset="0"/>
              </a:rPr>
              <a:t>H</a:t>
            </a:r>
            <a:r>
              <a:rPr lang="en-US" sz="2400" b="1" baseline="-25000" dirty="0">
                <a:solidFill>
                  <a:schemeClr val="accent1"/>
                </a:solidFill>
                <a:latin typeface="Century Gothic" panose="020B0502020202020204" pitchFamily="34" charset="0"/>
              </a:rPr>
              <a:t>2n+2</a:t>
            </a:r>
          </a:p>
        </p:txBody>
      </p:sp>
      <p:sp>
        <p:nvSpPr>
          <p:cNvPr id="7" name="TextBox 6">
            <a:extLst>
              <a:ext uri="{FF2B5EF4-FFF2-40B4-BE49-F238E27FC236}">
                <a16:creationId xmlns:a16="http://schemas.microsoft.com/office/drawing/2014/main" id="{C3B42639-5029-8B28-63E0-A7EDFEA9144D}"/>
              </a:ext>
            </a:extLst>
          </p:cNvPr>
          <p:cNvSpPr txBox="1"/>
          <p:nvPr/>
        </p:nvSpPr>
        <p:spPr>
          <a:xfrm>
            <a:off x="486852" y="2946742"/>
            <a:ext cx="10833539" cy="461665"/>
          </a:xfrm>
          <a:prstGeom prst="rect">
            <a:avLst/>
          </a:prstGeom>
          <a:noFill/>
        </p:spPr>
        <p:txBody>
          <a:bodyPr wrap="square">
            <a:spAutoFit/>
          </a:bodyPr>
          <a:lstStyle/>
          <a:p>
            <a:r>
              <a:rPr lang="en-US" sz="2400" b="1" dirty="0">
                <a:solidFill>
                  <a:schemeClr val="accent1"/>
                </a:solidFill>
                <a:latin typeface="Century Gothic" panose="020B0502020202020204" pitchFamily="34" charset="0"/>
              </a:rPr>
              <a:t>4. B - propane</a:t>
            </a:r>
          </a:p>
        </p:txBody>
      </p:sp>
      <p:sp>
        <p:nvSpPr>
          <p:cNvPr id="8" name="TextBox 7">
            <a:extLst>
              <a:ext uri="{FF2B5EF4-FFF2-40B4-BE49-F238E27FC236}">
                <a16:creationId xmlns:a16="http://schemas.microsoft.com/office/drawing/2014/main" id="{A5370E5F-C794-5A7D-FBE7-1C7FC6CAA072}"/>
              </a:ext>
            </a:extLst>
          </p:cNvPr>
          <p:cNvSpPr txBox="1"/>
          <p:nvPr/>
        </p:nvSpPr>
        <p:spPr>
          <a:xfrm>
            <a:off x="512977" y="3547633"/>
            <a:ext cx="10833539" cy="461665"/>
          </a:xfrm>
          <a:prstGeom prst="rect">
            <a:avLst/>
          </a:prstGeom>
          <a:noFill/>
        </p:spPr>
        <p:txBody>
          <a:bodyPr wrap="square">
            <a:spAutoFit/>
          </a:bodyPr>
          <a:lstStyle/>
          <a:p>
            <a:r>
              <a:rPr lang="en-US" sz="2400" b="1" dirty="0">
                <a:solidFill>
                  <a:schemeClr val="accent1"/>
                </a:solidFill>
                <a:latin typeface="Century Gothic" panose="020B0502020202020204" pitchFamily="34" charset="0"/>
              </a:rPr>
              <a:t>5. butane</a:t>
            </a:r>
          </a:p>
        </p:txBody>
      </p:sp>
    </p:spTree>
    <p:extLst>
      <p:ext uri="{BB962C8B-B14F-4D97-AF65-F5344CB8AC3E}">
        <p14:creationId xmlns:p14="http://schemas.microsoft.com/office/powerpoint/2010/main" val="948700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6" grpId="0"/>
      <p:bldP spid="7" grpId="0"/>
      <p:bldP spid="8" grpId="0"/>
    </p:bld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F9F143-8003-26DD-1898-D017BD5DCCB2}"/>
              </a:ext>
            </a:extLst>
          </p:cNvPr>
          <p:cNvSpPr>
            <a:spLocks noGrp="1"/>
          </p:cNvSpPr>
          <p:nvPr>
            <p:ph type="title"/>
          </p:nvPr>
        </p:nvSpPr>
        <p:spPr/>
        <p:txBody>
          <a:bodyPr/>
          <a:lstStyle/>
          <a:p>
            <a:r>
              <a:rPr lang="en-GB" dirty="0">
                <a:latin typeface="Century Gothic" panose="020B0502020202020204" pitchFamily="34" charset="0"/>
              </a:rPr>
              <a:t>Answers</a:t>
            </a:r>
          </a:p>
        </p:txBody>
      </p:sp>
      <p:cxnSp>
        <p:nvCxnSpPr>
          <p:cNvPr id="3" name="Straight Connector 2">
            <a:extLst>
              <a:ext uri="{FF2B5EF4-FFF2-40B4-BE49-F238E27FC236}">
                <a16:creationId xmlns:a16="http://schemas.microsoft.com/office/drawing/2014/main" id="{E7D0EAE4-07AE-FE0A-1494-1B888621D569}"/>
              </a:ext>
            </a:extLst>
          </p:cNvPr>
          <p:cNvCxnSpPr/>
          <p:nvPr/>
        </p:nvCxnSpPr>
        <p:spPr>
          <a:xfrm>
            <a:off x="1750820" y="1940823"/>
            <a:ext cx="0" cy="250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989F4AE4-ADE4-09DA-EEAE-4A3C78B1D34F}"/>
              </a:ext>
            </a:extLst>
          </p:cNvPr>
          <p:cNvCxnSpPr/>
          <p:nvPr/>
        </p:nvCxnSpPr>
        <p:spPr>
          <a:xfrm>
            <a:off x="1794363" y="2583080"/>
            <a:ext cx="0" cy="250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1BAE9527-7B49-3067-D2F3-CBE7712C6F14}"/>
              </a:ext>
            </a:extLst>
          </p:cNvPr>
          <p:cNvSpPr txBox="1"/>
          <p:nvPr/>
        </p:nvSpPr>
        <p:spPr>
          <a:xfrm>
            <a:off x="1565761" y="1505395"/>
            <a:ext cx="394660" cy="461665"/>
          </a:xfrm>
          <a:prstGeom prst="rect">
            <a:avLst/>
          </a:prstGeom>
          <a:noFill/>
        </p:spPr>
        <p:txBody>
          <a:bodyPr wrap="none" rtlCol="0">
            <a:spAutoFit/>
          </a:bodyPr>
          <a:lstStyle/>
          <a:p>
            <a:r>
              <a:rPr lang="en-GB" sz="2400" dirty="0">
                <a:latin typeface="Century Gothic" panose="020B0502020202020204" pitchFamily="34" charset="0"/>
              </a:rPr>
              <a:t>H</a:t>
            </a:r>
          </a:p>
        </p:txBody>
      </p:sp>
      <p:sp>
        <p:nvSpPr>
          <p:cNvPr id="8" name="TextBox 7">
            <a:extLst>
              <a:ext uri="{FF2B5EF4-FFF2-40B4-BE49-F238E27FC236}">
                <a16:creationId xmlns:a16="http://schemas.microsoft.com/office/drawing/2014/main" id="{CF058810-C721-898B-D834-26622D4986E0}"/>
              </a:ext>
            </a:extLst>
          </p:cNvPr>
          <p:cNvSpPr txBox="1"/>
          <p:nvPr/>
        </p:nvSpPr>
        <p:spPr>
          <a:xfrm>
            <a:off x="1598419" y="2811680"/>
            <a:ext cx="394660" cy="461665"/>
          </a:xfrm>
          <a:prstGeom prst="rect">
            <a:avLst/>
          </a:prstGeom>
          <a:noFill/>
        </p:spPr>
        <p:txBody>
          <a:bodyPr wrap="none" rtlCol="0">
            <a:spAutoFit/>
          </a:bodyPr>
          <a:lstStyle/>
          <a:p>
            <a:r>
              <a:rPr lang="en-GB" sz="2400" dirty="0">
                <a:latin typeface="Century Gothic" panose="020B0502020202020204" pitchFamily="34" charset="0"/>
              </a:rPr>
              <a:t>H</a:t>
            </a:r>
          </a:p>
        </p:txBody>
      </p:sp>
      <p:cxnSp>
        <p:nvCxnSpPr>
          <p:cNvPr id="10" name="Straight Connector 9">
            <a:extLst>
              <a:ext uri="{FF2B5EF4-FFF2-40B4-BE49-F238E27FC236}">
                <a16:creationId xmlns:a16="http://schemas.microsoft.com/office/drawing/2014/main" id="{67411C8D-D7F9-C28E-449C-06A2ECE0EF3C}"/>
              </a:ext>
            </a:extLst>
          </p:cNvPr>
          <p:cNvCxnSpPr>
            <a:cxnSpLocks/>
          </p:cNvCxnSpPr>
          <p:nvPr/>
        </p:nvCxnSpPr>
        <p:spPr>
          <a:xfrm flipH="1">
            <a:off x="2033848" y="2398023"/>
            <a:ext cx="29391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95D347EB-BAD9-1CCA-06F3-95FDAF2695FF}"/>
              </a:ext>
            </a:extLst>
          </p:cNvPr>
          <p:cNvSpPr txBox="1"/>
          <p:nvPr/>
        </p:nvSpPr>
        <p:spPr>
          <a:xfrm>
            <a:off x="1576647" y="2147651"/>
            <a:ext cx="434734" cy="461665"/>
          </a:xfrm>
          <a:prstGeom prst="rect">
            <a:avLst/>
          </a:prstGeom>
          <a:noFill/>
        </p:spPr>
        <p:txBody>
          <a:bodyPr wrap="none" rtlCol="0">
            <a:spAutoFit/>
          </a:bodyPr>
          <a:lstStyle/>
          <a:p>
            <a:r>
              <a:rPr lang="en-GB" sz="2400" dirty="0">
                <a:latin typeface="Century Gothic" panose="020B0502020202020204" pitchFamily="34" charset="0"/>
              </a:rPr>
              <a:t>C</a:t>
            </a:r>
          </a:p>
        </p:txBody>
      </p:sp>
      <p:cxnSp>
        <p:nvCxnSpPr>
          <p:cNvPr id="20" name="Straight Connector 19">
            <a:extLst>
              <a:ext uri="{FF2B5EF4-FFF2-40B4-BE49-F238E27FC236}">
                <a16:creationId xmlns:a16="http://schemas.microsoft.com/office/drawing/2014/main" id="{CBE15B3F-BFF0-1BD2-7A2D-ACE79C29B233}"/>
              </a:ext>
            </a:extLst>
          </p:cNvPr>
          <p:cNvCxnSpPr>
            <a:cxnSpLocks/>
          </p:cNvCxnSpPr>
          <p:nvPr/>
        </p:nvCxnSpPr>
        <p:spPr>
          <a:xfrm flipH="1">
            <a:off x="1315391" y="2354481"/>
            <a:ext cx="29391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CA2DCA70-F313-D717-B981-4310CF128A47}"/>
              </a:ext>
            </a:extLst>
          </p:cNvPr>
          <p:cNvSpPr txBox="1"/>
          <p:nvPr/>
        </p:nvSpPr>
        <p:spPr>
          <a:xfrm>
            <a:off x="956163" y="2125880"/>
            <a:ext cx="394660" cy="461665"/>
          </a:xfrm>
          <a:prstGeom prst="rect">
            <a:avLst/>
          </a:prstGeom>
          <a:noFill/>
        </p:spPr>
        <p:txBody>
          <a:bodyPr wrap="none" rtlCol="0">
            <a:spAutoFit/>
          </a:bodyPr>
          <a:lstStyle/>
          <a:p>
            <a:r>
              <a:rPr lang="en-GB" sz="2400" dirty="0">
                <a:latin typeface="Century Gothic" panose="020B0502020202020204" pitchFamily="34" charset="0"/>
              </a:rPr>
              <a:t>H</a:t>
            </a:r>
          </a:p>
        </p:txBody>
      </p:sp>
      <p:cxnSp>
        <p:nvCxnSpPr>
          <p:cNvPr id="24" name="Straight Connector 23">
            <a:extLst>
              <a:ext uri="{FF2B5EF4-FFF2-40B4-BE49-F238E27FC236}">
                <a16:creationId xmlns:a16="http://schemas.microsoft.com/office/drawing/2014/main" id="{B117886C-2389-C692-343F-656D1DF1B7B6}"/>
              </a:ext>
            </a:extLst>
          </p:cNvPr>
          <p:cNvCxnSpPr/>
          <p:nvPr/>
        </p:nvCxnSpPr>
        <p:spPr>
          <a:xfrm>
            <a:off x="4681255" y="1899457"/>
            <a:ext cx="0" cy="250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CDBB4129-B14D-D347-CC18-E7026CAE6CB9}"/>
              </a:ext>
            </a:extLst>
          </p:cNvPr>
          <p:cNvCxnSpPr/>
          <p:nvPr/>
        </p:nvCxnSpPr>
        <p:spPr>
          <a:xfrm>
            <a:off x="4724798" y="2541714"/>
            <a:ext cx="0" cy="250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EB4F9BF5-3C40-E832-FF72-B268E8274D88}"/>
              </a:ext>
            </a:extLst>
          </p:cNvPr>
          <p:cNvSpPr txBox="1"/>
          <p:nvPr/>
        </p:nvSpPr>
        <p:spPr>
          <a:xfrm>
            <a:off x="4517969" y="2759428"/>
            <a:ext cx="394660" cy="461665"/>
          </a:xfrm>
          <a:prstGeom prst="rect">
            <a:avLst/>
          </a:prstGeom>
          <a:noFill/>
        </p:spPr>
        <p:txBody>
          <a:bodyPr wrap="none" rtlCol="0">
            <a:spAutoFit/>
          </a:bodyPr>
          <a:lstStyle/>
          <a:p>
            <a:r>
              <a:rPr lang="en-GB" sz="2400" dirty="0">
                <a:latin typeface="Century Gothic" panose="020B0502020202020204" pitchFamily="34" charset="0"/>
              </a:rPr>
              <a:t>H</a:t>
            </a:r>
          </a:p>
        </p:txBody>
      </p:sp>
      <p:sp>
        <p:nvSpPr>
          <p:cNvPr id="27" name="TextBox 26">
            <a:extLst>
              <a:ext uri="{FF2B5EF4-FFF2-40B4-BE49-F238E27FC236}">
                <a16:creationId xmlns:a16="http://schemas.microsoft.com/office/drawing/2014/main" id="{F7A114A1-02CD-0505-B389-00FAA6BFF5A2}"/>
              </a:ext>
            </a:extLst>
          </p:cNvPr>
          <p:cNvSpPr txBox="1"/>
          <p:nvPr/>
        </p:nvSpPr>
        <p:spPr>
          <a:xfrm>
            <a:off x="4517968" y="2106285"/>
            <a:ext cx="434734" cy="461665"/>
          </a:xfrm>
          <a:prstGeom prst="rect">
            <a:avLst/>
          </a:prstGeom>
          <a:noFill/>
        </p:spPr>
        <p:txBody>
          <a:bodyPr wrap="none" rtlCol="0">
            <a:spAutoFit/>
          </a:bodyPr>
          <a:lstStyle/>
          <a:p>
            <a:r>
              <a:rPr lang="en-GB" sz="2400" dirty="0">
                <a:latin typeface="Century Gothic" panose="020B0502020202020204" pitchFamily="34" charset="0"/>
              </a:rPr>
              <a:t>C</a:t>
            </a:r>
          </a:p>
        </p:txBody>
      </p:sp>
      <p:sp>
        <p:nvSpPr>
          <p:cNvPr id="28" name="TextBox 27">
            <a:extLst>
              <a:ext uri="{FF2B5EF4-FFF2-40B4-BE49-F238E27FC236}">
                <a16:creationId xmlns:a16="http://schemas.microsoft.com/office/drawing/2014/main" id="{753AADAB-9BA1-61C2-3BB9-134BBAD7E4F9}"/>
              </a:ext>
            </a:extLst>
          </p:cNvPr>
          <p:cNvSpPr txBox="1"/>
          <p:nvPr/>
        </p:nvSpPr>
        <p:spPr>
          <a:xfrm>
            <a:off x="4528853" y="1453143"/>
            <a:ext cx="394660" cy="461665"/>
          </a:xfrm>
          <a:prstGeom prst="rect">
            <a:avLst/>
          </a:prstGeom>
          <a:noFill/>
        </p:spPr>
        <p:txBody>
          <a:bodyPr wrap="none" rtlCol="0">
            <a:spAutoFit/>
          </a:bodyPr>
          <a:lstStyle/>
          <a:p>
            <a:r>
              <a:rPr lang="en-GB" sz="2400" dirty="0">
                <a:latin typeface="Century Gothic" panose="020B0502020202020204" pitchFamily="34" charset="0"/>
              </a:rPr>
              <a:t>H</a:t>
            </a:r>
          </a:p>
        </p:txBody>
      </p:sp>
      <p:cxnSp>
        <p:nvCxnSpPr>
          <p:cNvPr id="29" name="Straight Connector 28">
            <a:extLst>
              <a:ext uri="{FF2B5EF4-FFF2-40B4-BE49-F238E27FC236}">
                <a16:creationId xmlns:a16="http://schemas.microsoft.com/office/drawing/2014/main" id="{2B1D425B-ADC8-30F5-DC39-5CC853715DAC}"/>
              </a:ext>
            </a:extLst>
          </p:cNvPr>
          <p:cNvCxnSpPr/>
          <p:nvPr/>
        </p:nvCxnSpPr>
        <p:spPr>
          <a:xfrm>
            <a:off x="5454141" y="1910343"/>
            <a:ext cx="0" cy="250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9258C74-F88D-7096-7BC7-B6C35BFB7B14}"/>
              </a:ext>
            </a:extLst>
          </p:cNvPr>
          <p:cNvCxnSpPr/>
          <p:nvPr/>
        </p:nvCxnSpPr>
        <p:spPr>
          <a:xfrm>
            <a:off x="5497684" y="2552600"/>
            <a:ext cx="0" cy="250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8E69170B-51D2-2E04-3378-38014549A28F}"/>
              </a:ext>
            </a:extLst>
          </p:cNvPr>
          <p:cNvSpPr txBox="1"/>
          <p:nvPr/>
        </p:nvSpPr>
        <p:spPr>
          <a:xfrm>
            <a:off x="5290855" y="2770314"/>
            <a:ext cx="394660" cy="461665"/>
          </a:xfrm>
          <a:prstGeom prst="rect">
            <a:avLst/>
          </a:prstGeom>
          <a:noFill/>
        </p:spPr>
        <p:txBody>
          <a:bodyPr wrap="none" rtlCol="0">
            <a:spAutoFit/>
          </a:bodyPr>
          <a:lstStyle/>
          <a:p>
            <a:r>
              <a:rPr lang="en-GB" sz="2400" dirty="0">
                <a:latin typeface="Century Gothic" panose="020B0502020202020204" pitchFamily="34" charset="0"/>
              </a:rPr>
              <a:t>H</a:t>
            </a:r>
          </a:p>
        </p:txBody>
      </p:sp>
      <p:cxnSp>
        <p:nvCxnSpPr>
          <p:cNvPr id="32" name="Straight Connector 31">
            <a:extLst>
              <a:ext uri="{FF2B5EF4-FFF2-40B4-BE49-F238E27FC236}">
                <a16:creationId xmlns:a16="http://schemas.microsoft.com/office/drawing/2014/main" id="{B0DE3954-1C70-3A18-761C-39E4528076E7}"/>
              </a:ext>
            </a:extLst>
          </p:cNvPr>
          <p:cNvCxnSpPr>
            <a:cxnSpLocks/>
          </p:cNvCxnSpPr>
          <p:nvPr/>
        </p:nvCxnSpPr>
        <p:spPr>
          <a:xfrm flipH="1">
            <a:off x="4975169" y="2356657"/>
            <a:ext cx="29391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1B3E841B-80EA-97AA-93FD-4EDD4AF2E994}"/>
              </a:ext>
            </a:extLst>
          </p:cNvPr>
          <p:cNvSpPr txBox="1"/>
          <p:nvPr/>
        </p:nvSpPr>
        <p:spPr>
          <a:xfrm>
            <a:off x="5290854" y="2117171"/>
            <a:ext cx="434734" cy="461665"/>
          </a:xfrm>
          <a:prstGeom prst="rect">
            <a:avLst/>
          </a:prstGeom>
          <a:noFill/>
        </p:spPr>
        <p:txBody>
          <a:bodyPr wrap="none" rtlCol="0">
            <a:spAutoFit/>
          </a:bodyPr>
          <a:lstStyle/>
          <a:p>
            <a:r>
              <a:rPr lang="en-GB" sz="2400" dirty="0">
                <a:latin typeface="Century Gothic" panose="020B0502020202020204" pitchFamily="34" charset="0"/>
              </a:rPr>
              <a:t>C</a:t>
            </a:r>
          </a:p>
        </p:txBody>
      </p:sp>
      <p:sp>
        <p:nvSpPr>
          <p:cNvPr id="34" name="TextBox 33">
            <a:extLst>
              <a:ext uri="{FF2B5EF4-FFF2-40B4-BE49-F238E27FC236}">
                <a16:creationId xmlns:a16="http://schemas.microsoft.com/office/drawing/2014/main" id="{8A3AEC21-ED86-EEDE-090F-1C67D0C26EB0}"/>
              </a:ext>
            </a:extLst>
          </p:cNvPr>
          <p:cNvSpPr txBox="1"/>
          <p:nvPr/>
        </p:nvSpPr>
        <p:spPr>
          <a:xfrm>
            <a:off x="5301739" y="1464029"/>
            <a:ext cx="394660" cy="461665"/>
          </a:xfrm>
          <a:prstGeom prst="rect">
            <a:avLst/>
          </a:prstGeom>
          <a:noFill/>
        </p:spPr>
        <p:txBody>
          <a:bodyPr wrap="none" rtlCol="0">
            <a:spAutoFit/>
          </a:bodyPr>
          <a:lstStyle/>
          <a:p>
            <a:r>
              <a:rPr lang="en-GB" sz="2400" dirty="0">
                <a:latin typeface="Century Gothic" panose="020B0502020202020204" pitchFamily="34" charset="0"/>
              </a:rPr>
              <a:t>H</a:t>
            </a:r>
          </a:p>
        </p:txBody>
      </p:sp>
      <p:cxnSp>
        <p:nvCxnSpPr>
          <p:cNvPr id="35" name="Straight Connector 34">
            <a:extLst>
              <a:ext uri="{FF2B5EF4-FFF2-40B4-BE49-F238E27FC236}">
                <a16:creationId xmlns:a16="http://schemas.microsoft.com/office/drawing/2014/main" id="{9F7A9403-ACE8-DD57-D97B-EAAE936AED85}"/>
              </a:ext>
            </a:extLst>
          </p:cNvPr>
          <p:cNvCxnSpPr>
            <a:cxnSpLocks/>
          </p:cNvCxnSpPr>
          <p:nvPr/>
        </p:nvCxnSpPr>
        <p:spPr>
          <a:xfrm flipH="1">
            <a:off x="5671854" y="2367543"/>
            <a:ext cx="29391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20906FC8-D9FB-4078-11A0-46DA2D0339EB}"/>
              </a:ext>
            </a:extLst>
          </p:cNvPr>
          <p:cNvSpPr txBox="1"/>
          <p:nvPr/>
        </p:nvSpPr>
        <p:spPr>
          <a:xfrm>
            <a:off x="5954883" y="2149828"/>
            <a:ext cx="394660" cy="461665"/>
          </a:xfrm>
          <a:prstGeom prst="rect">
            <a:avLst/>
          </a:prstGeom>
          <a:noFill/>
        </p:spPr>
        <p:txBody>
          <a:bodyPr wrap="none" rtlCol="0">
            <a:spAutoFit/>
          </a:bodyPr>
          <a:lstStyle/>
          <a:p>
            <a:r>
              <a:rPr lang="en-GB" sz="2400" dirty="0">
                <a:latin typeface="Century Gothic" panose="020B0502020202020204" pitchFamily="34" charset="0"/>
              </a:rPr>
              <a:t>H</a:t>
            </a:r>
          </a:p>
        </p:txBody>
      </p:sp>
      <p:sp>
        <p:nvSpPr>
          <p:cNvPr id="37" name="TextBox 36">
            <a:extLst>
              <a:ext uri="{FF2B5EF4-FFF2-40B4-BE49-F238E27FC236}">
                <a16:creationId xmlns:a16="http://schemas.microsoft.com/office/drawing/2014/main" id="{BDC46A26-AEA5-153F-303D-5A11FF82CB4D}"/>
              </a:ext>
            </a:extLst>
          </p:cNvPr>
          <p:cNvSpPr txBox="1"/>
          <p:nvPr/>
        </p:nvSpPr>
        <p:spPr>
          <a:xfrm>
            <a:off x="2371305" y="2197726"/>
            <a:ext cx="394660" cy="461665"/>
          </a:xfrm>
          <a:prstGeom prst="rect">
            <a:avLst/>
          </a:prstGeom>
          <a:noFill/>
        </p:spPr>
        <p:txBody>
          <a:bodyPr wrap="none" rtlCol="0">
            <a:spAutoFit/>
          </a:bodyPr>
          <a:lstStyle/>
          <a:p>
            <a:r>
              <a:rPr lang="en-GB" sz="2400" dirty="0">
                <a:latin typeface="Century Gothic" panose="020B0502020202020204" pitchFamily="34" charset="0"/>
              </a:rPr>
              <a:t>H</a:t>
            </a:r>
          </a:p>
        </p:txBody>
      </p:sp>
      <p:sp>
        <p:nvSpPr>
          <p:cNvPr id="39" name="TextBox 38">
            <a:extLst>
              <a:ext uri="{FF2B5EF4-FFF2-40B4-BE49-F238E27FC236}">
                <a16:creationId xmlns:a16="http://schemas.microsoft.com/office/drawing/2014/main" id="{6183D135-600B-3A77-F0C9-D5709F1F1F34}"/>
              </a:ext>
            </a:extLst>
          </p:cNvPr>
          <p:cNvSpPr txBox="1"/>
          <p:nvPr/>
        </p:nvSpPr>
        <p:spPr>
          <a:xfrm>
            <a:off x="3695009" y="2147651"/>
            <a:ext cx="394660" cy="461665"/>
          </a:xfrm>
          <a:prstGeom prst="rect">
            <a:avLst/>
          </a:prstGeom>
          <a:noFill/>
        </p:spPr>
        <p:txBody>
          <a:bodyPr wrap="none" rtlCol="0">
            <a:spAutoFit/>
          </a:bodyPr>
          <a:lstStyle/>
          <a:p>
            <a:r>
              <a:rPr lang="en-GB" sz="2400" dirty="0">
                <a:latin typeface="Century Gothic" panose="020B0502020202020204" pitchFamily="34" charset="0"/>
              </a:rPr>
              <a:t>H</a:t>
            </a:r>
          </a:p>
        </p:txBody>
      </p:sp>
      <p:cxnSp>
        <p:nvCxnSpPr>
          <p:cNvPr id="40" name="Straight Connector 39">
            <a:extLst>
              <a:ext uri="{FF2B5EF4-FFF2-40B4-BE49-F238E27FC236}">
                <a16:creationId xmlns:a16="http://schemas.microsoft.com/office/drawing/2014/main" id="{EFED9676-BA3B-470F-CCEA-C38BE2554E42}"/>
              </a:ext>
            </a:extLst>
          </p:cNvPr>
          <p:cNvCxnSpPr>
            <a:cxnSpLocks/>
          </p:cNvCxnSpPr>
          <p:nvPr/>
        </p:nvCxnSpPr>
        <p:spPr>
          <a:xfrm flipH="1">
            <a:off x="4108665" y="2352301"/>
            <a:ext cx="29391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E1D5AE37-A762-4339-A31B-0C6AECA291A9}"/>
              </a:ext>
            </a:extLst>
          </p:cNvPr>
          <p:cNvSpPr txBox="1"/>
          <p:nvPr/>
        </p:nvSpPr>
        <p:spPr>
          <a:xfrm>
            <a:off x="434599" y="804433"/>
            <a:ext cx="10833539" cy="461665"/>
          </a:xfrm>
          <a:prstGeom prst="rect">
            <a:avLst/>
          </a:prstGeom>
          <a:noFill/>
        </p:spPr>
        <p:txBody>
          <a:bodyPr wrap="square">
            <a:spAutoFit/>
          </a:bodyPr>
          <a:lstStyle/>
          <a:p>
            <a:r>
              <a:rPr lang="en-US" sz="2400" b="1" dirty="0">
                <a:solidFill>
                  <a:schemeClr val="accent1"/>
                </a:solidFill>
                <a:latin typeface="Century Gothic" panose="020B0502020202020204" pitchFamily="34" charset="0"/>
              </a:rPr>
              <a:t>6a. Methane                          Ethane</a:t>
            </a:r>
          </a:p>
        </p:txBody>
      </p:sp>
      <p:sp>
        <p:nvSpPr>
          <p:cNvPr id="50" name="Oval 49">
            <a:extLst>
              <a:ext uri="{FF2B5EF4-FFF2-40B4-BE49-F238E27FC236}">
                <a16:creationId xmlns:a16="http://schemas.microsoft.com/office/drawing/2014/main" id="{AC2BB883-14CC-9208-BBB4-5FED4442EC67}"/>
              </a:ext>
            </a:extLst>
          </p:cNvPr>
          <p:cNvSpPr/>
          <p:nvPr/>
        </p:nvSpPr>
        <p:spPr>
          <a:xfrm>
            <a:off x="3246573" y="4114438"/>
            <a:ext cx="1840230" cy="171259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dirty="0">
              <a:latin typeface="Century Gothic" panose="020B0502020202020204" pitchFamily="34" charset="0"/>
            </a:endParaRPr>
          </a:p>
        </p:txBody>
      </p:sp>
      <p:sp>
        <p:nvSpPr>
          <p:cNvPr id="51" name="Oval 50">
            <a:extLst>
              <a:ext uri="{FF2B5EF4-FFF2-40B4-BE49-F238E27FC236}">
                <a16:creationId xmlns:a16="http://schemas.microsoft.com/office/drawing/2014/main" id="{628B0948-C521-0AE9-9E3D-321AA9F714E4}"/>
              </a:ext>
            </a:extLst>
          </p:cNvPr>
          <p:cNvSpPr/>
          <p:nvPr/>
        </p:nvSpPr>
        <p:spPr>
          <a:xfrm>
            <a:off x="1121988" y="4583783"/>
            <a:ext cx="914400" cy="89027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dirty="0">
              <a:latin typeface="Century Gothic" panose="020B0502020202020204" pitchFamily="34" charset="0"/>
            </a:endParaRPr>
          </a:p>
        </p:txBody>
      </p:sp>
      <p:sp>
        <p:nvSpPr>
          <p:cNvPr id="52" name="Oval 51">
            <a:extLst>
              <a:ext uri="{FF2B5EF4-FFF2-40B4-BE49-F238E27FC236}">
                <a16:creationId xmlns:a16="http://schemas.microsoft.com/office/drawing/2014/main" id="{C8C9B75B-A689-137F-323A-823FF8F72E37}"/>
              </a:ext>
            </a:extLst>
          </p:cNvPr>
          <p:cNvSpPr/>
          <p:nvPr/>
        </p:nvSpPr>
        <p:spPr>
          <a:xfrm>
            <a:off x="4756603" y="4536078"/>
            <a:ext cx="914400" cy="89027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dirty="0">
              <a:latin typeface="Century Gothic" panose="020B0502020202020204" pitchFamily="34" charset="0"/>
            </a:endParaRPr>
          </a:p>
        </p:txBody>
      </p:sp>
      <p:sp>
        <p:nvSpPr>
          <p:cNvPr id="53" name="Oval 52">
            <a:extLst>
              <a:ext uri="{FF2B5EF4-FFF2-40B4-BE49-F238E27FC236}">
                <a16:creationId xmlns:a16="http://schemas.microsoft.com/office/drawing/2014/main" id="{1096F938-5C42-552E-3F13-988AABA058EB}"/>
              </a:ext>
            </a:extLst>
          </p:cNvPr>
          <p:cNvSpPr/>
          <p:nvPr/>
        </p:nvSpPr>
        <p:spPr>
          <a:xfrm>
            <a:off x="3691708" y="5496198"/>
            <a:ext cx="914400" cy="89027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dirty="0">
              <a:latin typeface="Century Gothic" panose="020B0502020202020204" pitchFamily="34" charset="0"/>
            </a:endParaRPr>
          </a:p>
        </p:txBody>
      </p:sp>
      <p:sp>
        <p:nvSpPr>
          <p:cNvPr id="54" name="Oval 53">
            <a:extLst>
              <a:ext uri="{FF2B5EF4-FFF2-40B4-BE49-F238E27FC236}">
                <a16:creationId xmlns:a16="http://schemas.microsoft.com/office/drawing/2014/main" id="{8D973577-01B4-7CB4-DC8E-E05FADB5A636}"/>
              </a:ext>
            </a:extLst>
          </p:cNvPr>
          <p:cNvSpPr/>
          <p:nvPr/>
        </p:nvSpPr>
        <p:spPr>
          <a:xfrm>
            <a:off x="3680278" y="3645808"/>
            <a:ext cx="914400" cy="89027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dirty="0">
              <a:latin typeface="Century Gothic" panose="020B0502020202020204" pitchFamily="34" charset="0"/>
            </a:endParaRPr>
          </a:p>
        </p:txBody>
      </p:sp>
      <p:sp>
        <p:nvSpPr>
          <p:cNvPr id="55" name="TextBox 54">
            <a:extLst>
              <a:ext uri="{FF2B5EF4-FFF2-40B4-BE49-F238E27FC236}">
                <a16:creationId xmlns:a16="http://schemas.microsoft.com/office/drawing/2014/main" id="{1B232117-EB67-5FBD-EF80-237A389C76F0}"/>
              </a:ext>
            </a:extLst>
          </p:cNvPr>
          <p:cNvSpPr txBox="1"/>
          <p:nvPr/>
        </p:nvSpPr>
        <p:spPr>
          <a:xfrm>
            <a:off x="1709363" y="4697537"/>
            <a:ext cx="325730" cy="369332"/>
          </a:xfrm>
          <a:prstGeom prst="rect">
            <a:avLst/>
          </a:prstGeom>
          <a:noFill/>
        </p:spPr>
        <p:txBody>
          <a:bodyPr wrap="none" rtlCol="0">
            <a:spAutoFit/>
          </a:bodyPr>
          <a:lstStyle/>
          <a:p>
            <a:r>
              <a:rPr lang="en-GB" dirty="0">
                <a:latin typeface="Century Gothic" panose="020B0502020202020204" pitchFamily="34" charset="0"/>
              </a:rPr>
              <a:t>X</a:t>
            </a:r>
          </a:p>
        </p:txBody>
      </p:sp>
      <p:sp>
        <p:nvSpPr>
          <p:cNvPr id="56" name="TextBox 55">
            <a:extLst>
              <a:ext uri="{FF2B5EF4-FFF2-40B4-BE49-F238E27FC236}">
                <a16:creationId xmlns:a16="http://schemas.microsoft.com/office/drawing/2014/main" id="{8117EF32-37F6-EE55-29D4-EB8B4E65E855}"/>
              </a:ext>
            </a:extLst>
          </p:cNvPr>
          <p:cNvSpPr txBox="1"/>
          <p:nvPr/>
        </p:nvSpPr>
        <p:spPr>
          <a:xfrm>
            <a:off x="4136571" y="4090850"/>
            <a:ext cx="325730" cy="369332"/>
          </a:xfrm>
          <a:prstGeom prst="rect">
            <a:avLst/>
          </a:prstGeom>
          <a:noFill/>
        </p:spPr>
        <p:txBody>
          <a:bodyPr wrap="none" rtlCol="0">
            <a:spAutoFit/>
          </a:bodyPr>
          <a:lstStyle/>
          <a:p>
            <a:r>
              <a:rPr lang="en-GB" dirty="0">
                <a:latin typeface="Century Gothic" panose="020B0502020202020204" pitchFamily="34" charset="0"/>
              </a:rPr>
              <a:t>X</a:t>
            </a:r>
          </a:p>
        </p:txBody>
      </p:sp>
      <p:sp>
        <p:nvSpPr>
          <p:cNvPr id="57" name="TextBox 56">
            <a:extLst>
              <a:ext uri="{FF2B5EF4-FFF2-40B4-BE49-F238E27FC236}">
                <a16:creationId xmlns:a16="http://schemas.microsoft.com/office/drawing/2014/main" id="{6C2FF77D-AE05-8A9C-C0FB-B6B9668B00BD}"/>
              </a:ext>
            </a:extLst>
          </p:cNvPr>
          <p:cNvSpPr txBox="1"/>
          <p:nvPr/>
        </p:nvSpPr>
        <p:spPr>
          <a:xfrm>
            <a:off x="4811485" y="4929050"/>
            <a:ext cx="325730" cy="369332"/>
          </a:xfrm>
          <a:prstGeom prst="rect">
            <a:avLst/>
          </a:prstGeom>
          <a:noFill/>
        </p:spPr>
        <p:txBody>
          <a:bodyPr wrap="none" rtlCol="0">
            <a:spAutoFit/>
          </a:bodyPr>
          <a:lstStyle/>
          <a:p>
            <a:r>
              <a:rPr lang="en-GB" dirty="0">
                <a:latin typeface="Century Gothic" panose="020B0502020202020204" pitchFamily="34" charset="0"/>
              </a:rPr>
              <a:t>X</a:t>
            </a:r>
          </a:p>
        </p:txBody>
      </p:sp>
      <p:sp>
        <p:nvSpPr>
          <p:cNvPr id="58" name="TextBox 57">
            <a:extLst>
              <a:ext uri="{FF2B5EF4-FFF2-40B4-BE49-F238E27FC236}">
                <a16:creationId xmlns:a16="http://schemas.microsoft.com/office/drawing/2014/main" id="{7019D01A-392B-20EE-B899-D63AA15D1A38}"/>
              </a:ext>
            </a:extLst>
          </p:cNvPr>
          <p:cNvSpPr txBox="1"/>
          <p:nvPr/>
        </p:nvSpPr>
        <p:spPr>
          <a:xfrm>
            <a:off x="3897086" y="5484222"/>
            <a:ext cx="325730" cy="369332"/>
          </a:xfrm>
          <a:prstGeom prst="rect">
            <a:avLst/>
          </a:prstGeom>
          <a:noFill/>
        </p:spPr>
        <p:txBody>
          <a:bodyPr wrap="none" rtlCol="0">
            <a:spAutoFit/>
          </a:bodyPr>
          <a:lstStyle/>
          <a:p>
            <a:r>
              <a:rPr lang="en-GB" dirty="0">
                <a:latin typeface="Century Gothic" panose="020B0502020202020204" pitchFamily="34" charset="0"/>
              </a:rPr>
              <a:t>X</a:t>
            </a:r>
          </a:p>
        </p:txBody>
      </p:sp>
      <p:sp>
        <p:nvSpPr>
          <p:cNvPr id="59" name="Oval 58">
            <a:extLst>
              <a:ext uri="{FF2B5EF4-FFF2-40B4-BE49-F238E27FC236}">
                <a16:creationId xmlns:a16="http://schemas.microsoft.com/office/drawing/2014/main" id="{7D3515A1-F5A4-E946-8852-6225F2951891}"/>
              </a:ext>
            </a:extLst>
          </p:cNvPr>
          <p:cNvSpPr/>
          <p:nvPr/>
        </p:nvSpPr>
        <p:spPr>
          <a:xfrm>
            <a:off x="1818220" y="5100310"/>
            <a:ext cx="97972" cy="11974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Century Gothic" panose="020B0502020202020204" pitchFamily="34" charset="0"/>
            </a:endParaRPr>
          </a:p>
        </p:txBody>
      </p:sp>
      <p:sp>
        <p:nvSpPr>
          <p:cNvPr id="60" name="Oval 59">
            <a:extLst>
              <a:ext uri="{FF2B5EF4-FFF2-40B4-BE49-F238E27FC236}">
                <a16:creationId xmlns:a16="http://schemas.microsoft.com/office/drawing/2014/main" id="{FB4D4249-B651-3997-AF50-FC93434140F8}"/>
              </a:ext>
            </a:extLst>
          </p:cNvPr>
          <p:cNvSpPr/>
          <p:nvPr/>
        </p:nvSpPr>
        <p:spPr>
          <a:xfrm>
            <a:off x="4005942" y="4199709"/>
            <a:ext cx="97972" cy="11974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Century Gothic" panose="020B0502020202020204" pitchFamily="34" charset="0"/>
            </a:endParaRPr>
          </a:p>
        </p:txBody>
      </p:sp>
      <p:sp>
        <p:nvSpPr>
          <p:cNvPr id="61" name="Oval 60">
            <a:extLst>
              <a:ext uri="{FF2B5EF4-FFF2-40B4-BE49-F238E27FC236}">
                <a16:creationId xmlns:a16="http://schemas.microsoft.com/office/drawing/2014/main" id="{D2B49436-84F1-8F41-615E-18EB41E6C964}"/>
              </a:ext>
            </a:extLst>
          </p:cNvPr>
          <p:cNvSpPr/>
          <p:nvPr/>
        </p:nvSpPr>
        <p:spPr>
          <a:xfrm>
            <a:off x="4898571" y="4820195"/>
            <a:ext cx="97972" cy="11974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Century Gothic" panose="020B0502020202020204" pitchFamily="34" charset="0"/>
            </a:endParaRPr>
          </a:p>
        </p:txBody>
      </p:sp>
      <p:sp>
        <p:nvSpPr>
          <p:cNvPr id="62" name="Oval 61">
            <a:extLst>
              <a:ext uri="{FF2B5EF4-FFF2-40B4-BE49-F238E27FC236}">
                <a16:creationId xmlns:a16="http://schemas.microsoft.com/office/drawing/2014/main" id="{54ACCE21-A94F-5A6B-05FC-A8F68B252479}"/>
              </a:ext>
            </a:extLst>
          </p:cNvPr>
          <p:cNvSpPr/>
          <p:nvPr/>
        </p:nvSpPr>
        <p:spPr>
          <a:xfrm>
            <a:off x="4180114" y="5593080"/>
            <a:ext cx="97972" cy="11974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Century Gothic" panose="020B0502020202020204" pitchFamily="34" charset="0"/>
            </a:endParaRPr>
          </a:p>
        </p:txBody>
      </p:sp>
      <p:sp>
        <p:nvSpPr>
          <p:cNvPr id="63" name="Oval 62">
            <a:extLst>
              <a:ext uri="{FF2B5EF4-FFF2-40B4-BE49-F238E27FC236}">
                <a16:creationId xmlns:a16="http://schemas.microsoft.com/office/drawing/2014/main" id="{2ED1FEDC-2A8F-21CD-B12C-25DBA2BC317C}"/>
              </a:ext>
            </a:extLst>
          </p:cNvPr>
          <p:cNvSpPr/>
          <p:nvPr/>
        </p:nvSpPr>
        <p:spPr>
          <a:xfrm>
            <a:off x="1673204" y="4163807"/>
            <a:ext cx="1840230" cy="171259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dirty="0">
              <a:latin typeface="Century Gothic" panose="020B0502020202020204" pitchFamily="34" charset="0"/>
            </a:endParaRPr>
          </a:p>
        </p:txBody>
      </p:sp>
      <p:sp>
        <p:nvSpPr>
          <p:cNvPr id="64" name="Oval 63">
            <a:extLst>
              <a:ext uri="{FF2B5EF4-FFF2-40B4-BE49-F238E27FC236}">
                <a16:creationId xmlns:a16="http://schemas.microsoft.com/office/drawing/2014/main" id="{0083C77A-A50E-492C-5D8B-E0E049078196}"/>
              </a:ext>
            </a:extLst>
          </p:cNvPr>
          <p:cNvSpPr/>
          <p:nvPr/>
        </p:nvSpPr>
        <p:spPr>
          <a:xfrm>
            <a:off x="2118339" y="5545567"/>
            <a:ext cx="914400" cy="89027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dirty="0">
              <a:latin typeface="Century Gothic" panose="020B0502020202020204" pitchFamily="34" charset="0"/>
            </a:endParaRPr>
          </a:p>
        </p:txBody>
      </p:sp>
      <p:sp>
        <p:nvSpPr>
          <p:cNvPr id="65" name="Oval 64">
            <a:extLst>
              <a:ext uri="{FF2B5EF4-FFF2-40B4-BE49-F238E27FC236}">
                <a16:creationId xmlns:a16="http://schemas.microsoft.com/office/drawing/2014/main" id="{55488A7E-BBF3-3756-3C5D-1B0CA931AB0D}"/>
              </a:ext>
            </a:extLst>
          </p:cNvPr>
          <p:cNvSpPr/>
          <p:nvPr/>
        </p:nvSpPr>
        <p:spPr>
          <a:xfrm>
            <a:off x="2106909" y="3695177"/>
            <a:ext cx="914400" cy="89027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dirty="0">
              <a:latin typeface="Century Gothic" panose="020B0502020202020204" pitchFamily="34" charset="0"/>
            </a:endParaRPr>
          </a:p>
        </p:txBody>
      </p:sp>
      <p:sp>
        <p:nvSpPr>
          <p:cNvPr id="66" name="TextBox 65">
            <a:extLst>
              <a:ext uri="{FF2B5EF4-FFF2-40B4-BE49-F238E27FC236}">
                <a16:creationId xmlns:a16="http://schemas.microsoft.com/office/drawing/2014/main" id="{1EDF3D3E-C5B3-DF11-AB5C-2DDF36A9349D}"/>
              </a:ext>
            </a:extLst>
          </p:cNvPr>
          <p:cNvSpPr txBox="1"/>
          <p:nvPr/>
        </p:nvSpPr>
        <p:spPr>
          <a:xfrm>
            <a:off x="2563202" y="4140219"/>
            <a:ext cx="325730" cy="369332"/>
          </a:xfrm>
          <a:prstGeom prst="rect">
            <a:avLst/>
          </a:prstGeom>
          <a:noFill/>
        </p:spPr>
        <p:txBody>
          <a:bodyPr wrap="none" rtlCol="0">
            <a:spAutoFit/>
          </a:bodyPr>
          <a:lstStyle/>
          <a:p>
            <a:r>
              <a:rPr lang="en-GB" dirty="0">
                <a:latin typeface="Century Gothic" panose="020B0502020202020204" pitchFamily="34" charset="0"/>
              </a:rPr>
              <a:t>X</a:t>
            </a:r>
          </a:p>
        </p:txBody>
      </p:sp>
      <p:sp>
        <p:nvSpPr>
          <p:cNvPr id="67" name="TextBox 66">
            <a:extLst>
              <a:ext uri="{FF2B5EF4-FFF2-40B4-BE49-F238E27FC236}">
                <a16:creationId xmlns:a16="http://schemas.microsoft.com/office/drawing/2014/main" id="{B86F5A48-712D-864D-28BB-C742308E2FCF}"/>
              </a:ext>
            </a:extLst>
          </p:cNvPr>
          <p:cNvSpPr txBox="1"/>
          <p:nvPr/>
        </p:nvSpPr>
        <p:spPr>
          <a:xfrm>
            <a:off x="3238116" y="4978419"/>
            <a:ext cx="325730" cy="369332"/>
          </a:xfrm>
          <a:prstGeom prst="rect">
            <a:avLst/>
          </a:prstGeom>
          <a:noFill/>
        </p:spPr>
        <p:txBody>
          <a:bodyPr wrap="none" rtlCol="0">
            <a:spAutoFit/>
          </a:bodyPr>
          <a:lstStyle/>
          <a:p>
            <a:r>
              <a:rPr lang="en-GB" dirty="0">
                <a:latin typeface="Century Gothic" panose="020B0502020202020204" pitchFamily="34" charset="0"/>
              </a:rPr>
              <a:t>X</a:t>
            </a:r>
          </a:p>
        </p:txBody>
      </p:sp>
      <p:sp>
        <p:nvSpPr>
          <p:cNvPr id="68" name="TextBox 67">
            <a:extLst>
              <a:ext uri="{FF2B5EF4-FFF2-40B4-BE49-F238E27FC236}">
                <a16:creationId xmlns:a16="http://schemas.microsoft.com/office/drawing/2014/main" id="{04AC4E0F-C6C9-A0E5-D436-29220C0F458C}"/>
              </a:ext>
            </a:extLst>
          </p:cNvPr>
          <p:cNvSpPr txBox="1"/>
          <p:nvPr/>
        </p:nvSpPr>
        <p:spPr>
          <a:xfrm>
            <a:off x="2323717" y="5533591"/>
            <a:ext cx="325730" cy="369332"/>
          </a:xfrm>
          <a:prstGeom prst="rect">
            <a:avLst/>
          </a:prstGeom>
          <a:noFill/>
        </p:spPr>
        <p:txBody>
          <a:bodyPr wrap="none" rtlCol="0">
            <a:spAutoFit/>
          </a:bodyPr>
          <a:lstStyle/>
          <a:p>
            <a:r>
              <a:rPr lang="en-GB" dirty="0">
                <a:latin typeface="Century Gothic" panose="020B0502020202020204" pitchFamily="34" charset="0"/>
              </a:rPr>
              <a:t>X</a:t>
            </a:r>
          </a:p>
        </p:txBody>
      </p:sp>
      <p:sp>
        <p:nvSpPr>
          <p:cNvPr id="69" name="Oval 68">
            <a:extLst>
              <a:ext uri="{FF2B5EF4-FFF2-40B4-BE49-F238E27FC236}">
                <a16:creationId xmlns:a16="http://schemas.microsoft.com/office/drawing/2014/main" id="{3B2F68D5-A44C-F555-53AD-29FECDB3848C}"/>
              </a:ext>
            </a:extLst>
          </p:cNvPr>
          <p:cNvSpPr/>
          <p:nvPr/>
        </p:nvSpPr>
        <p:spPr>
          <a:xfrm>
            <a:off x="2432573" y="4249078"/>
            <a:ext cx="97972" cy="11974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Century Gothic" panose="020B0502020202020204" pitchFamily="34" charset="0"/>
            </a:endParaRPr>
          </a:p>
        </p:txBody>
      </p:sp>
      <p:sp>
        <p:nvSpPr>
          <p:cNvPr id="70" name="Oval 69">
            <a:extLst>
              <a:ext uri="{FF2B5EF4-FFF2-40B4-BE49-F238E27FC236}">
                <a16:creationId xmlns:a16="http://schemas.microsoft.com/office/drawing/2014/main" id="{D8BC4AF5-DD3D-42F4-9ACC-F11D93628AB9}"/>
              </a:ext>
            </a:extLst>
          </p:cNvPr>
          <p:cNvSpPr/>
          <p:nvPr/>
        </p:nvSpPr>
        <p:spPr>
          <a:xfrm>
            <a:off x="3325202" y="4869564"/>
            <a:ext cx="97972" cy="11974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Century Gothic" panose="020B0502020202020204" pitchFamily="34" charset="0"/>
            </a:endParaRPr>
          </a:p>
        </p:txBody>
      </p:sp>
      <p:sp>
        <p:nvSpPr>
          <p:cNvPr id="71" name="Oval 70">
            <a:extLst>
              <a:ext uri="{FF2B5EF4-FFF2-40B4-BE49-F238E27FC236}">
                <a16:creationId xmlns:a16="http://schemas.microsoft.com/office/drawing/2014/main" id="{6DAE6309-7808-1663-4376-FF9CCC5F52A5}"/>
              </a:ext>
            </a:extLst>
          </p:cNvPr>
          <p:cNvSpPr/>
          <p:nvPr/>
        </p:nvSpPr>
        <p:spPr>
          <a:xfrm>
            <a:off x="2606745" y="5642449"/>
            <a:ext cx="97972" cy="11974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latin typeface="Century Gothic" panose="020B0502020202020204" pitchFamily="34" charset="0"/>
            </a:endParaRPr>
          </a:p>
        </p:txBody>
      </p:sp>
      <p:sp>
        <p:nvSpPr>
          <p:cNvPr id="72" name="TextBox 71">
            <a:extLst>
              <a:ext uri="{FF2B5EF4-FFF2-40B4-BE49-F238E27FC236}">
                <a16:creationId xmlns:a16="http://schemas.microsoft.com/office/drawing/2014/main" id="{81D03BC6-4550-70EE-2E97-69594A11162C}"/>
              </a:ext>
            </a:extLst>
          </p:cNvPr>
          <p:cNvSpPr txBox="1"/>
          <p:nvPr/>
        </p:nvSpPr>
        <p:spPr>
          <a:xfrm>
            <a:off x="586999" y="3517154"/>
            <a:ext cx="902167" cy="461665"/>
          </a:xfrm>
          <a:prstGeom prst="rect">
            <a:avLst/>
          </a:prstGeom>
          <a:noFill/>
        </p:spPr>
        <p:txBody>
          <a:bodyPr wrap="square">
            <a:spAutoFit/>
          </a:bodyPr>
          <a:lstStyle/>
          <a:p>
            <a:r>
              <a:rPr lang="en-US" sz="2400" b="1" dirty="0">
                <a:solidFill>
                  <a:schemeClr val="accent1"/>
                </a:solidFill>
                <a:latin typeface="Century Gothic" panose="020B0502020202020204" pitchFamily="34" charset="0"/>
              </a:rPr>
              <a:t>6b.</a:t>
            </a:r>
          </a:p>
        </p:txBody>
      </p:sp>
    </p:spTree>
    <p:extLst>
      <p:ext uri="{BB962C8B-B14F-4D97-AF65-F5344CB8AC3E}">
        <p14:creationId xmlns:p14="http://schemas.microsoft.com/office/powerpoint/2010/main" val="691670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4"/>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9"/>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0"/>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1"/>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50"/>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51"/>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52"/>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53"/>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54"/>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55"/>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56"/>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57"/>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58"/>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59"/>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60"/>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61"/>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62"/>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63"/>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64"/>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65"/>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66"/>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67"/>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68"/>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69"/>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70"/>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71"/>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1" grpId="0"/>
      <p:bldP spid="23" grpId="0"/>
      <p:bldP spid="26" grpId="0"/>
      <p:bldP spid="27" grpId="0"/>
      <p:bldP spid="28" grpId="0"/>
      <p:bldP spid="31" grpId="0"/>
      <p:bldP spid="33" grpId="0"/>
      <p:bldP spid="34" grpId="0"/>
      <p:bldP spid="36" grpId="0"/>
      <p:bldP spid="37" grpId="0"/>
      <p:bldP spid="39" grpId="0"/>
      <p:bldP spid="41" grpId="0"/>
      <p:bldP spid="50" grpId="0" animBg="1"/>
      <p:bldP spid="51" grpId="0" animBg="1"/>
      <p:bldP spid="52" grpId="0" animBg="1"/>
      <p:bldP spid="53" grpId="0" animBg="1"/>
      <p:bldP spid="54" grpId="0" animBg="1"/>
      <p:bldP spid="55" grpId="0"/>
      <p:bldP spid="56" grpId="0"/>
      <p:bldP spid="57" grpId="0"/>
      <p:bldP spid="58" grpId="0"/>
      <p:bldP spid="59" grpId="0" animBg="1"/>
      <p:bldP spid="60" grpId="0" animBg="1"/>
      <p:bldP spid="61" grpId="0" animBg="1"/>
      <p:bldP spid="62" grpId="0" animBg="1"/>
      <p:bldP spid="63" grpId="0" animBg="1"/>
      <p:bldP spid="64" grpId="0" animBg="1"/>
      <p:bldP spid="65" grpId="0" animBg="1"/>
      <p:bldP spid="66" grpId="0"/>
      <p:bldP spid="67" grpId="0"/>
      <p:bldP spid="68" grpId="0"/>
      <p:bldP spid="69" grpId="0" animBg="1"/>
      <p:bldP spid="70" grpId="0" animBg="1"/>
      <p:bldP spid="71" grpId="0" animBg="1"/>
      <p:bldP spid="72" grpId="0"/>
    </p:bld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BD239-D2CF-B8E7-3F86-4A7AC089C52B}"/>
              </a:ext>
            </a:extLst>
          </p:cNvPr>
          <p:cNvSpPr>
            <a:spLocks noGrp="1"/>
          </p:cNvSpPr>
          <p:nvPr>
            <p:ph type="title"/>
          </p:nvPr>
        </p:nvSpPr>
        <p:spPr/>
        <p:txBody>
          <a:bodyPr/>
          <a:lstStyle/>
          <a:p>
            <a:r>
              <a:rPr lang="en-GB" dirty="0">
                <a:latin typeface="Century Gothic" panose="020B0502020202020204" pitchFamily="34" charset="0"/>
              </a:rPr>
              <a:t>Answers</a:t>
            </a:r>
          </a:p>
        </p:txBody>
      </p:sp>
      <p:sp>
        <p:nvSpPr>
          <p:cNvPr id="3" name="TextBox 2">
            <a:extLst>
              <a:ext uri="{FF2B5EF4-FFF2-40B4-BE49-F238E27FC236}">
                <a16:creationId xmlns:a16="http://schemas.microsoft.com/office/drawing/2014/main" id="{6FB5BDF1-95AA-530B-BA2F-D6762514F43B}"/>
              </a:ext>
            </a:extLst>
          </p:cNvPr>
          <p:cNvSpPr txBox="1"/>
          <p:nvPr/>
        </p:nvSpPr>
        <p:spPr>
          <a:xfrm>
            <a:off x="430245" y="904583"/>
            <a:ext cx="10908315" cy="3046988"/>
          </a:xfrm>
          <a:prstGeom prst="rect">
            <a:avLst/>
          </a:prstGeom>
          <a:noFill/>
        </p:spPr>
        <p:txBody>
          <a:bodyPr wrap="square">
            <a:spAutoFit/>
          </a:bodyPr>
          <a:lstStyle/>
          <a:p>
            <a:r>
              <a:rPr lang="en-US" sz="2400" b="1" dirty="0">
                <a:solidFill>
                  <a:schemeClr val="accent1"/>
                </a:solidFill>
                <a:latin typeface="Century Gothic" panose="020B0502020202020204" pitchFamily="34" charset="0"/>
              </a:rPr>
              <a:t>6c.</a:t>
            </a:r>
          </a:p>
          <a:p>
            <a:pPr marL="342900" indent="-342900">
              <a:buFont typeface="Arial" panose="020B0604020202020204" pitchFamily="34" charset="0"/>
              <a:buChar char="•"/>
            </a:pPr>
            <a:r>
              <a:rPr lang="en-US" sz="2400" b="1" dirty="0">
                <a:solidFill>
                  <a:schemeClr val="accent1"/>
                </a:solidFill>
                <a:latin typeface="Century Gothic" panose="020B0502020202020204" pitchFamily="34" charset="0"/>
              </a:rPr>
              <a:t>Both are alkanes</a:t>
            </a:r>
          </a:p>
          <a:p>
            <a:pPr marL="342900" indent="-342900">
              <a:buFont typeface="Arial" panose="020B0604020202020204" pitchFamily="34" charset="0"/>
              <a:buChar char="•"/>
            </a:pPr>
            <a:r>
              <a:rPr lang="en-US" sz="2400" b="1" dirty="0">
                <a:solidFill>
                  <a:schemeClr val="accent1"/>
                </a:solidFill>
                <a:latin typeface="Century Gothic" panose="020B0502020202020204" pitchFamily="34" charset="0"/>
              </a:rPr>
              <a:t>Both are hydrocarbons/contain only carbon and hydrogen atoms</a:t>
            </a:r>
          </a:p>
          <a:p>
            <a:pPr marL="342900" indent="-342900">
              <a:buFont typeface="Arial" panose="020B0604020202020204" pitchFamily="34" charset="0"/>
              <a:buChar char="•"/>
            </a:pPr>
            <a:r>
              <a:rPr lang="en-US" sz="2400" b="1" dirty="0">
                <a:solidFill>
                  <a:schemeClr val="accent1"/>
                </a:solidFill>
                <a:latin typeface="Century Gothic" panose="020B0502020202020204" pitchFamily="34" charset="0"/>
              </a:rPr>
              <a:t>Both contain covalent bonds</a:t>
            </a:r>
          </a:p>
          <a:p>
            <a:pPr marL="342900" indent="-342900">
              <a:buFont typeface="Arial" panose="020B0604020202020204" pitchFamily="34" charset="0"/>
              <a:buChar char="•"/>
            </a:pPr>
            <a:r>
              <a:rPr lang="en-US" sz="2400" b="1" dirty="0">
                <a:solidFill>
                  <a:schemeClr val="accent1"/>
                </a:solidFill>
                <a:latin typeface="Century Gothic" panose="020B0502020202020204" pitchFamily="34" charset="0"/>
              </a:rPr>
              <a:t>Methane has 1 carbon atom, ethane has 2 carbon atoms</a:t>
            </a:r>
          </a:p>
          <a:p>
            <a:pPr marL="342900" indent="-342900">
              <a:buFont typeface="Arial" panose="020B0604020202020204" pitchFamily="34" charset="0"/>
              <a:buChar char="•"/>
            </a:pPr>
            <a:r>
              <a:rPr lang="en-US" sz="2400" b="1" dirty="0">
                <a:solidFill>
                  <a:schemeClr val="accent1"/>
                </a:solidFill>
                <a:latin typeface="Century Gothic" panose="020B0502020202020204" pitchFamily="34" charset="0"/>
              </a:rPr>
              <a:t>Methane has 4 carbon atoms, ethane has 6 carbon atoms</a:t>
            </a:r>
          </a:p>
          <a:p>
            <a:pPr marL="342900" indent="-342900">
              <a:buFont typeface="Arial" panose="020B0604020202020204" pitchFamily="34" charset="0"/>
              <a:buChar char="•"/>
            </a:pPr>
            <a:r>
              <a:rPr lang="en-US" sz="2400" b="1" dirty="0">
                <a:solidFill>
                  <a:schemeClr val="accent1"/>
                </a:solidFill>
                <a:latin typeface="Century Gothic" panose="020B0502020202020204" pitchFamily="34" charset="0"/>
              </a:rPr>
              <a:t>Ethane also contains a carbon-carbon bond, but methane only has carbon-hydrogen bonds</a:t>
            </a:r>
          </a:p>
        </p:txBody>
      </p:sp>
      <p:sp>
        <p:nvSpPr>
          <p:cNvPr id="5" name="TextBox 4">
            <a:extLst>
              <a:ext uri="{FF2B5EF4-FFF2-40B4-BE49-F238E27FC236}">
                <a16:creationId xmlns:a16="http://schemas.microsoft.com/office/drawing/2014/main" id="{2AB0FDA8-9CBD-932F-C443-712DF2016AD6}"/>
              </a:ext>
            </a:extLst>
          </p:cNvPr>
          <p:cNvSpPr txBox="1"/>
          <p:nvPr/>
        </p:nvSpPr>
        <p:spPr>
          <a:xfrm>
            <a:off x="486852" y="4226901"/>
            <a:ext cx="1968965" cy="461665"/>
          </a:xfrm>
          <a:prstGeom prst="rect">
            <a:avLst/>
          </a:prstGeom>
          <a:noFill/>
        </p:spPr>
        <p:txBody>
          <a:bodyPr wrap="square">
            <a:spAutoFit/>
          </a:bodyPr>
          <a:lstStyle/>
          <a:p>
            <a:r>
              <a:rPr lang="en-US" sz="2400" b="1" dirty="0">
                <a:solidFill>
                  <a:schemeClr val="accent1"/>
                </a:solidFill>
                <a:latin typeface="Century Gothic" panose="020B0502020202020204" pitchFamily="34" charset="0"/>
              </a:rPr>
              <a:t>6di. C</a:t>
            </a:r>
            <a:r>
              <a:rPr lang="en-US" sz="2400" b="1" baseline="-25000" dirty="0">
                <a:solidFill>
                  <a:schemeClr val="accent1"/>
                </a:solidFill>
                <a:latin typeface="Century Gothic" panose="020B0502020202020204" pitchFamily="34" charset="0"/>
              </a:rPr>
              <a:t>8</a:t>
            </a:r>
            <a:r>
              <a:rPr lang="en-US" sz="2400" b="1" dirty="0">
                <a:solidFill>
                  <a:schemeClr val="accent1"/>
                </a:solidFill>
                <a:latin typeface="Century Gothic" panose="020B0502020202020204" pitchFamily="34" charset="0"/>
              </a:rPr>
              <a:t>H</a:t>
            </a:r>
            <a:r>
              <a:rPr lang="en-US" sz="2400" b="1" baseline="-25000" dirty="0">
                <a:solidFill>
                  <a:schemeClr val="accent1"/>
                </a:solidFill>
                <a:latin typeface="Century Gothic" panose="020B0502020202020204" pitchFamily="34" charset="0"/>
              </a:rPr>
              <a:t>18</a:t>
            </a:r>
          </a:p>
        </p:txBody>
      </p:sp>
      <p:sp>
        <p:nvSpPr>
          <p:cNvPr id="6" name="TextBox 5">
            <a:extLst>
              <a:ext uri="{FF2B5EF4-FFF2-40B4-BE49-F238E27FC236}">
                <a16:creationId xmlns:a16="http://schemas.microsoft.com/office/drawing/2014/main" id="{C1245C2C-FF90-E969-8318-3B7DC62FA2AD}"/>
              </a:ext>
            </a:extLst>
          </p:cNvPr>
          <p:cNvSpPr txBox="1"/>
          <p:nvPr/>
        </p:nvSpPr>
        <p:spPr>
          <a:xfrm>
            <a:off x="508623" y="4797313"/>
            <a:ext cx="1968965" cy="461665"/>
          </a:xfrm>
          <a:prstGeom prst="rect">
            <a:avLst/>
          </a:prstGeom>
          <a:noFill/>
        </p:spPr>
        <p:txBody>
          <a:bodyPr wrap="square">
            <a:spAutoFit/>
          </a:bodyPr>
          <a:lstStyle/>
          <a:p>
            <a:r>
              <a:rPr lang="en-US" sz="2400" b="1" dirty="0">
                <a:solidFill>
                  <a:schemeClr val="accent1"/>
                </a:solidFill>
                <a:latin typeface="Century Gothic" panose="020B0502020202020204" pitchFamily="34" charset="0"/>
              </a:rPr>
              <a:t>6dii. C</a:t>
            </a:r>
            <a:r>
              <a:rPr lang="en-US" sz="2400" b="1" baseline="-25000" dirty="0">
                <a:solidFill>
                  <a:schemeClr val="accent1"/>
                </a:solidFill>
                <a:latin typeface="Century Gothic" panose="020B0502020202020204" pitchFamily="34" charset="0"/>
              </a:rPr>
              <a:t>24</a:t>
            </a:r>
            <a:r>
              <a:rPr lang="en-US" sz="2400" b="1" dirty="0">
                <a:solidFill>
                  <a:schemeClr val="accent1"/>
                </a:solidFill>
                <a:latin typeface="Century Gothic" panose="020B0502020202020204" pitchFamily="34" charset="0"/>
              </a:rPr>
              <a:t>H</a:t>
            </a:r>
            <a:r>
              <a:rPr lang="en-US" sz="2400" b="1" baseline="-25000" dirty="0">
                <a:solidFill>
                  <a:schemeClr val="accent1"/>
                </a:solidFill>
                <a:latin typeface="Century Gothic" panose="020B0502020202020204" pitchFamily="34" charset="0"/>
              </a:rPr>
              <a:t>50</a:t>
            </a:r>
          </a:p>
        </p:txBody>
      </p:sp>
      <p:sp>
        <p:nvSpPr>
          <p:cNvPr id="7" name="TextBox 6">
            <a:extLst>
              <a:ext uri="{FF2B5EF4-FFF2-40B4-BE49-F238E27FC236}">
                <a16:creationId xmlns:a16="http://schemas.microsoft.com/office/drawing/2014/main" id="{566D46AC-9A22-3EA6-45DC-006803575AE6}"/>
              </a:ext>
            </a:extLst>
          </p:cNvPr>
          <p:cNvSpPr txBox="1"/>
          <p:nvPr/>
        </p:nvSpPr>
        <p:spPr>
          <a:xfrm>
            <a:off x="508624" y="5398204"/>
            <a:ext cx="1968965" cy="461665"/>
          </a:xfrm>
          <a:prstGeom prst="rect">
            <a:avLst/>
          </a:prstGeom>
          <a:noFill/>
        </p:spPr>
        <p:txBody>
          <a:bodyPr wrap="square">
            <a:spAutoFit/>
          </a:bodyPr>
          <a:lstStyle/>
          <a:p>
            <a:r>
              <a:rPr lang="en-US" sz="2400" b="1" dirty="0">
                <a:solidFill>
                  <a:schemeClr val="accent1"/>
                </a:solidFill>
                <a:latin typeface="Century Gothic" panose="020B0502020202020204" pitchFamily="34" charset="0"/>
              </a:rPr>
              <a:t>6diii. C</a:t>
            </a:r>
            <a:r>
              <a:rPr lang="en-US" sz="2400" b="1" baseline="-25000" dirty="0">
                <a:solidFill>
                  <a:schemeClr val="accent1"/>
                </a:solidFill>
                <a:latin typeface="Century Gothic" panose="020B0502020202020204" pitchFamily="34" charset="0"/>
              </a:rPr>
              <a:t>17</a:t>
            </a:r>
            <a:r>
              <a:rPr lang="en-US" sz="2400" b="1" dirty="0">
                <a:solidFill>
                  <a:schemeClr val="accent1"/>
                </a:solidFill>
                <a:latin typeface="Century Gothic" panose="020B0502020202020204" pitchFamily="34" charset="0"/>
              </a:rPr>
              <a:t>H</a:t>
            </a:r>
            <a:r>
              <a:rPr lang="en-US" sz="2400" b="1" baseline="-25000" dirty="0">
                <a:solidFill>
                  <a:schemeClr val="accent1"/>
                </a:solidFill>
                <a:latin typeface="Century Gothic" panose="020B0502020202020204" pitchFamily="34" charset="0"/>
              </a:rPr>
              <a:t>36</a:t>
            </a:r>
          </a:p>
        </p:txBody>
      </p:sp>
      <p:sp>
        <p:nvSpPr>
          <p:cNvPr id="8" name="TextBox 7">
            <a:extLst>
              <a:ext uri="{FF2B5EF4-FFF2-40B4-BE49-F238E27FC236}">
                <a16:creationId xmlns:a16="http://schemas.microsoft.com/office/drawing/2014/main" id="{7D3A9A62-9062-6242-BC2B-23B49400F313}"/>
              </a:ext>
            </a:extLst>
          </p:cNvPr>
          <p:cNvSpPr txBox="1"/>
          <p:nvPr/>
        </p:nvSpPr>
        <p:spPr>
          <a:xfrm>
            <a:off x="534749" y="5999095"/>
            <a:ext cx="1968965" cy="461665"/>
          </a:xfrm>
          <a:prstGeom prst="rect">
            <a:avLst/>
          </a:prstGeom>
          <a:noFill/>
        </p:spPr>
        <p:txBody>
          <a:bodyPr wrap="square">
            <a:spAutoFit/>
          </a:bodyPr>
          <a:lstStyle/>
          <a:p>
            <a:r>
              <a:rPr lang="en-US" sz="2400" b="1" dirty="0">
                <a:solidFill>
                  <a:schemeClr val="accent1"/>
                </a:solidFill>
                <a:latin typeface="Century Gothic" panose="020B0502020202020204" pitchFamily="34" charset="0"/>
              </a:rPr>
              <a:t>6div. C</a:t>
            </a:r>
            <a:r>
              <a:rPr lang="en-US" sz="2400" b="1" baseline="-25000" dirty="0">
                <a:solidFill>
                  <a:schemeClr val="accent1"/>
                </a:solidFill>
                <a:latin typeface="Century Gothic" panose="020B0502020202020204" pitchFamily="34" charset="0"/>
              </a:rPr>
              <a:t>9</a:t>
            </a:r>
            <a:r>
              <a:rPr lang="en-US" sz="2400" b="1" dirty="0">
                <a:solidFill>
                  <a:schemeClr val="accent1"/>
                </a:solidFill>
                <a:latin typeface="Century Gothic" panose="020B0502020202020204" pitchFamily="34" charset="0"/>
              </a:rPr>
              <a:t>H</a:t>
            </a:r>
            <a:r>
              <a:rPr lang="en-US" sz="2400" b="1" baseline="-25000" dirty="0">
                <a:solidFill>
                  <a:schemeClr val="accent1"/>
                </a:solidFill>
                <a:latin typeface="Century Gothic" panose="020B0502020202020204" pitchFamily="34" charset="0"/>
              </a:rPr>
              <a:t>20</a:t>
            </a:r>
          </a:p>
        </p:txBody>
      </p:sp>
    </p:spTree>
    <p:extLst>
      <p:ext uri="{BB962C8B-B14F-4D97-AF65-F5344CB8AC3E}">
        <p14:creationId xmlns:p14="http://schemas.microsoft.com/office/powerpoint/2010/main" val="3443938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p:bldP spid="7" grpId="0"/>
      <p:bldP spid="8" grpId="0"/>
    </p:bld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0CA139-9D10-C867-DB81-FE910C1D02A9}"/>
              </a:ext>
            </a:extLst>
          </p:cNvPr>
          <p:cNvSpPr>
            <a:spLocks noGrp="1"/>
          </p:cNvSpPr>
          <p:nvPr>
            <p:ph type="title"/>
          </p:nvPr>
        </p:nvSpPr>
        <p:spPr/>
        <p:txBody>
          <a:bodyPr/>
          <a:lstStyle/>
          <a:p>
            <a:r>
              <a:rPr lang="en-GB" dirty="0">
                <a:latin typeface="Century Gothic" panose="020B0502020202020204" pitchFamily="34" charset="0"/>
              </a:rPr>
              <a:t>Answers</a:t>
            </a:r>
          </a:p>
        </p:txBody>
      </p:sp>
      <p:sp>
        <p:nvSpPr>
          <p:cNvPr id="3" name="TextBox 2">
            <a:extLst>
              <a:ext uri="{FF2B5EF4-FFF2-40B4-BE49-F238E27FC236}">
                <a16:creationId xmlns:a16="http://schemas.microsoft.com/office/drawing/2014/main" id="{4692B1E8-C690-1C0E-784B-A6D05DFACA88}"/>
              </a:ext>
            </a:extLst>
          </p:cNvPr>
          <p:cNvSpPr txBox="1"/>
          <p:nvPr/>
        </p:nvSpPr>
        <p:spPr>
          <a:xfrm>
            <a:off x="434600" y="1039564"/>
            <a:ext cx="1968965" cy="461665"/>
          </a:xfrm>
          <a:prstGeom prst="rect">
            <a:avLst/>
          </a:prstGeom>
          <a:noFill/>
        </p:spPr>
        <p:txBody>
          <a:bodyPr wrap="square">
            <a:spAutoFit/>
          </a:bodyPr>
          <a:lstStyle/>
          <a:p>
            <a:r>
              <a:rPr lang="en-US" sz="2400" b="1" dirty="0">
                <a:solidFill>
                  <a:schemeClr val="accent1"/>
                </a:solidFill>
                <a:latin typeface="Century Gothic" panose="020B0502020202020204" pitchFamily="34" charset="0"/>
              </a:rPr>
              <a:t>7a. C</a:t>
            </a:r>
            <a:r>
              <a:rPr lang="en-US" sz="2400" b="1" baseline="-25000" dirty="0">
                <a:solidFill>
                  <a:schemeClr val="accent1"/>
                </a:solidFill>
                <a:latin typeface="Century Gothic" panose="020B0502020202020204" pitchFamily="34" charset="0"/>
              </a:rPr>
              <a:t>5</a:t>
            </a:r>
            <a:r>
              <a:rPr lang="en-US" sz="2400" b="1" dirty="0">
                <a:solidFill>
                  <a:schemeClr val="accent1"/>
                </a:solidFill>
                <a:latin typeface="Century Gothic" panose="020B0502020202020204" pitchFamily="34" charset="0"/>
              </a:rPr>
              <a:t>H</a:t>
            </a:r>
            <a:r>
              <a:rPr lang="en-US" sz="2400" b="1" baseline="-25000" dirty="0">
                <a:solidFill>
                  <a:schemeClr val="accent1"/>
                </a:solidFill>
                <a:latin typeface="Century Gothic" panose="020B0502020202020204" pitchFamily="34" charset="0"/>
              </a:rPr>
              <a:t>12</a:t>
            </a:r>
          </a:p>
        </p:txBody>
      </p:sp>
      <p:sp>
        <p:nvSpPr>
          <p:cNvPr id="4" name="TextBox 3">
            <a:extLst>
              <a:ext uri="{FF2B5EF4-FFF2-40B4-BE49-F238E27FC236}">
                <a16:creationId xmlns:a16="http://schemas.microsoft.com/office/drawing/2014/main" id="{0B9FEF5E-D495-488C-FD63-0E659733F5D5}"/>
              </a:ext>
            </a:extLst>
          </p:cNvPr>
          <p:cNvSpPr txBox="1"/>
          <p:nvPr/>
        </p:nvSpPr>
        <p:spPr>
          <a:xfrm>
            <a:off x="460726" y="1771083"/>
            <a:ext cx="10600564" cy="830997"/>
          </a:xfrm>
          <a:prstGeom prst="rect">
            <a:avLst/>
          </a:prstGeom>
          <a:noFill/>
        </p:spPr>
        <p:txBody>
          <a:bodyPr wrap="square">
            <a:spAutoFit/>
          </a:bodyPr>
          <a:lstStyle/>
          <a:p>
            <a:r>
              <a:rPr lang="en-US" sz="2400" b="1" dirty="0">
                <a:solidFill>
                  <a:schemeClr val="accent1"/>
                </a:solidFill>
                <a:latin typeface="Century Gothic" panose="020B0502020202020204" pitchFamily="34" charset="0"/>
              </a:rPr>
              <a:t>7b. It shows the shape of the molecule in 3D. The bonds are not really at 90º to each other.</a:t>
            </a:r>
            <a:endParaRPr lang="en-US" sz="2400" b="1" baseline="-25000" dirty="0">
              <a:solidFill>
                <a:schemeClr val="accent1"/>
              </a:solidFill>
              <a:latin typeface="Century Gothic" panose="020B0502020202020204" pitchFamily="34" charset="0"/>
            </a:endParaRPr>
          </a:p>
        </p:txBody>
      </p:sp>
      <p:sp>
        <p:nvSpPr>
          <p:cNvPr id="5" name="TextBox 4">
            <a:extLst>
              <a:ext uri="{FF2B5EF4-FFF2-40B4-BE49-F238E27FC236}">
                <a16:creationId xmlns:a16="http://schemas.microsoft.com/office/drawing/2014/main" id="{C250EE6D-6AEF-7BC1-B214-ED59F9A2F4D5}"/>
              </a:ext>
            </a:extLst>
          </p:cNvPr>
          <p:cNvSpPr txBox="1"/>
          <p:nvPr/>
        </p:nvSpPr>
        <p:spPr>
          <a:xfrm>
            <a:off x="486852" y="2925672"/>
            <a:ext cx="4921171" cy="461665"/>
          </a:xfrm>
          <a:prstGeom prst="rect">
            <a:avLst/>
          </a:prstGeom>
          <a:noFill/>
        </p:spPr>
        <p:txBody>
          <a:bodyPr wrap="square">
            <a:spAutoFit/>
          </a:bodyPr>
          <a:lstStyle/>
          <a:p>
            <a:r>
              <a:rPr lang="en-US" sz="2400" b="1" dirty="0">
                <a:solidFill>
                  <a:schemeClr val="accent1"/>
                </a:solidFill>
                <a:latin typeface="Century Gothic" panose="020B0502020202020204" pitchFamily="34" charset="0"/>
              </a:rPr>
              <a:t>7c. A covalent bond</a:t>
            </a:r>
            <a:endParaRPr lang="en-US" sz="2400" b="1" baseline="-25000" dirty="0">
              <a:solidFill>
                <a:schemeClr val="accent1"/>
              </a:solidFill>
              <a:latin typeface="Century Gothic" panose="020B0502020202020204" pitchFamily="34" charset="0"/>
            </a:endParaRPr>
          </a:p>
        </p:txBody>
      </p:sp>
      <p:sp>
        <p:nvSpPr>
          <p:cNvPr id="6" name="TextBox 5">
            <a:extLst>
              <a:ext uri="{FF2B5EF4-FFF2-40B4-BE49-F238E27FC236}">
                <a16:creationId xmlns:a16="http://schemas.microsoft.com/office/drawing/2014/main" id="{5E81D23C-C566-10C3-1744-3BEA69F1977F}"/>
              </a:ext>
            </a:extLst>
          </p:cNvPr>
          <p:cNvSpPr txBox="1"/>
          <p:nvPr/>
        </p:nvSpPr>
        <p:spPr>
          <a:xfrm>
            <a:off x="486852" y="3683318"/>
            <a:ext cx="10198565" cy="1200329"/>
          </a:xfrm>
          <a:prstGeom prst="rect">
            <a:avLst/>
          </a:prstGeom>
          <a:noFill/>
        </p:spPr>
        <p:txBody>
          <a:bodyPr wrap="square">
            <a:spAutoFit/>
          </a:bodyPr>
          <a:lstStyle/>
          <a:p>
            <a:r>
              <a:rPr lang="en-US" sz="2400" b="1" dirty="0">
                <a:solidFill>
                  <a:schemeClr val="accent1"/>
                </a:solidFill>
                <a:latin typeface="Century Gothic" panose="020B0502020202020204" pitchFamily="34" charset="0"/>
              </a:rPr>
              <a:t>7d. It contains two different types of atom (elements) chemically bonded together and the atoms are non-metals covalently bonded together.</a:t>
            </a:r>
            <a:endParaRPr lang="en-US" sz="2400" b="1" baseline="-25000" dirty="0">
              <a:solidFill>
                <a:schemeClr val="accent1"/>
              </a:solidFill>
              <a:latin typeface="Century Gothic" panose="020B0502020202020204" pitchFamily="34" charset="0"/>
            </a:endParaRPr>
          </a:p>
        </p:txBody>
      </p:sp>
    </p:spTree>
    <p:extLst>
      <p:ext uri="{BB962C8B-B14F-4D97-AF65-F5344CB8AC3E}">
        <p14:creationId xmlns:p14="http://schemas.microsoft.com/office/powerpoint/2010/main" val="403778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8E3308-938B-890E-D7CD-51EFCB3F23EA}"/>
              </a:ext>
            </a:extLst>
          </p:cNvPr>
          <p:cNvSpPr>
            <a:spLocks noGrp="1"/>
          </p:cNvSpPr>
          <p:nvPr>
            <p:ph type="title"/>
          </p:nvPr>
        </p:nvSpPr>
        <p:spPr/>
        <p:txBody>
          <a:bodyPr/>
          <a:lstStyle/>
          <a:p>
            <a:r>
              <a:rPr lang="en-GB" dirty="0">
                <a:latin typeface="Century Gothic" panose="020B0502020202020204" pitchFamily="34" charset="0"/>
              </a:rPr>
              <a:t>Answers</a:t>
            </a:r>
          </a:p>
        </p:txBody>
      </p:sp>
      <p:sp>
        <p:nvSpPr>
          <p:cNvPr id="3" name="TextBox 2">
            <a:extLst>
              <a:ext uri="{FF2B5EF4-FFF2-40B4-BE49-F238E27FC236}">
                <a16:creationId xmlns:a16="http://schemas.microsoft.com/office/drawing/2014/main" id="{7FA89E9E-D3DC-8E75-C7C3-A7EF25068C58}"/>
              </a:ext>
            </a:extLst>
          </p:cNvPr>
          <p:cNvSpPr txBox="1"/>
          <p:nvPr/>
        </p:nvSpPr>
        <p:spPr>
          <a:xfrm>
            <a:off x="460726" y="1013438"/>
            <a:ext cx="8474268" cy="461665"/>
          </a:xfrm>
          <a:prstGeom prst="rect">
            <a:avLst/>
          </a:prstGeom>
          <a:noFill/>
        </p:spPr>
        <p:txBody>
          <a:bodyPr wrap="square">
            <a:spAutoFit/>
          </a:bodyPr>
          <a:lstStyle/>
          <a:p>
            <a:r>
              <a:rPr lang="en-US" sz="2400" b="1" dirty="0">
                <a:solidFill>
                  <a:schemeClr val="accent1"/>
                </a:solidFill>
                <a:latin typeface="Century Gothic" panose="020B0502020202020204" pitchFamily="34" charset="0"/>
              </a:rPr>
              <a:t>8a. 6 protons, 6 neutrons, 6 electrons</a:t>
            </a:r>
            <a:endParaRPr lang="en-US" sz="2400" b="1" baseline="-25000" dirty="0">
              <a:solidFill>
                <a:schemeClr val="accent1"/>
              </a:solidFill>
              <a:latin typeface="Century Gothic" panose="020B0502020202020204" pitchFamily="34" charset="0"/>
            </a:endParaRPr>
          </a:p>
        </p:txBody>
      </p:sp>
      <p:sp>
        <p:nvSpPr>
          <p:cNvPr id="4" name="TextBox 3">
            <a:extLst>
              <a:ext uri="{FF2B5EF4-FFF2-40B4-BE49-F238E27FC236}">
                <a16:creationId xmlns:a16="http://schemas.microsoft.com/office/drawing/2014/main" id="{BAAC1C65-D094-D93C-D35F-FB0A2F78DA1D}"/>
              </a:ext>
            </a:extLst>
          </p:cNvPr>
          <p:cNvSpPr txBox="1"/>
          <p:nvPr/>
        </p:nvSpPr>
        <p:spPr>
          <a:xfrm>
            <a:off x="486852" y="1588204"/>
            <a:ext cx="714931" cy="475727"/>
          </a:xfrm>
          <a:prstGeom prst="rect">
            <a:avLst/>
          </a:prstGeom>
          <a:noFill/>
        </p:spPr>
        <p:txBody>
          <a:bodyPr wrap="square">
            <a:spAutoFit/>
          </a:bodyPr>
          <a:lstStyle/>
          <a:p>
            <a:r>
              <a:rPr lang="en-US" sz="2400" b="1" dirty="0">
                <a:solidFill>
                  <a:schemeClr val="accent1"/>
                </a:solidFill>
                <a:latin typeface="Century Gothic" panose="020B0502020202020204" pitchFamily="34" charset="0"/>
              </a:rPr>
              <a:t>8b. </a:t>
            </a:r>
            <a:endParaRPr lang="en-US" sz="2400" b="1" baseline="-25000" dirty="0">
              <a:solidFill>
                <a:schemeClr val="accent1"/>
              </a:solidFill>
              <a:latin typeface="Century Gothic" panose="020B0502020202020204" pitchFamily="34" charset="0"/>
            </a:endParaRPr>
          </a:p>
        </p:txBody>
      </p:sp>
      <p:sp>
        <p:nvSpPr>
          <p:cNvPr id="5" name="Oval 4">
            <a:extLst>
              <a:ext uri="{FF2B5EF4-FFF2-40B4-BE49-F238E27FC236}">
                <a16:creationId xmlns:a16="http://schemas.microsoft.com/office/drawing/2014/main" id="{928FBE6C-24DB-FBEE-CEBC-080B2081446B}"/>
              </a:ext>
            </a:extLst>
          </p:cNvPr>
          <p:cNvSpPr/>
          <p:nvPr/>
        </p:nvSpPr>
        <p:spPr>
          <a:xfrm>
            <a:off x="1194019" y="1628703"/>
            <a:ext cx="1840230" cy="171259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dirty="0">
              <a:latin typeface="Century Gothic" panose="020B0502020202020204" pitchFamily="34" charset="0"/>
            </a:endParaRPr>
          </a:p>
        </p:txBody>
      </p:sp>
      <p:sp>
        <p:nvSpPr>
          <p:cNvPr id="7" name="Oval 6">
            <a:extLst>
              <a:ext uri="{FF2B5EF4-FFF2-40B4-BE49-F238E27FC236}">
                <a16:creationId xmlns:a16="http://schemas.microsoft.com/office/drawing/2014/main" id="{99866B04-43D0-B209-2A4B-7A2577E42AFA}"/>
              </a:ext>
            </a:extLst>
          </p:cNvPr>
          <p:cNvSpPr/>
          <p:nvPr/>
        </p:nvSpPr>
        <p:spPr>
          <a:xfrm>
            <a:off x="1613028" y="2043812"/>
            <a:ext cx="914400" cy="89027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dirty="0">
              <a:latin typeface="Century Gothic" panose="020B0502020202020204" pitchFamily="34" charset="0"/>
            </a:endParaRPr>
          </a:p>
        </p:txBody>
      </p:sp>
      <p:sp>
        <p:nvSpPr>
          <p:cNvPr id="9" name="TextBox 8">
            <a:extLst>
              <a:ext uri="{FF2B5EF4-FFF2-40B4-BE49-F238E27FC236}">
                <a16:creationId xmlns:a16="http://schemas.microsoft.com/office/drawing/2014/main" id="{A5C8E51E-920D-1FF6-6F97-57093A8388F0}"/>
              </a:ext>
            </a:extLst>
          </p:cNvPr>
          <p:cNvSpPr txBox="1"/>
          <p:nvPr/>
        </p:nvSpPr>
        <p:spPr>
          <a:xfrm>
            <a:off x="1907036" y="1870586"/>
            <a:ext cx="325730" cy="369332"/>
          </a:xfrm>
          <a:prstGeom prst="rect">
            <a:avLst/>
          </a:prstGeom>
          <a:noFill/>
        </p:spPr>
        <p:txBody>
          <a:bodyPr wrap="none" rtlCol="0">
            <a:spAutoFit/>
          </a:bodyPr>
          <a:lstStyle/>
          <a:p>
            <a:r>
              <a:rPr lang="en-GB" dirty="0">
                <a:latin typeface="Century Gothic" panose="020B0502020202020204" pitchFamily="34" charset="0"/>
              </a:rPr>
              <a:t>X</a:t>
            </a:r>
          </a:p>
        </p:txBody>
      </p:sp>
      <p:sp>
        <p:nvSpPr>
          <p:cNvPr id="10" name="TextBox 9">
            <a:extLst>
              <a:ext uri="{FF2B5EF4-FFF2-40B4-BE49-F238E27FC236}">
                <a16:creationId xmlns:a16="http://schemas.microsoft.com/office/drawing/2014/main" id="{4BE72ADD-937C-1E7B-A930-F19402F9FEB9}"/>
              </a:ext>
            </a:extLst>
          </p:cNvPr>
          <p:cNvSpPr txBox="1"/>
          <p:nvPr/>
        </p:nvSpPr>
        <p:spPr>
          <a:xfrm>
            <a:off x="2862170" y="2310579"/>
            <a:ext cx="325730" cy="369332"/>
          </a:xfrm>
          <a:prstGeom prst="rect">
            <a:avLst/>
          </a:prstGeom>
          <a:noFill/>
        </p:spPr>
        <p:txBody>
          <a:bodyPr wrap="none" rtlCol="0">
            <a:spAutoFit/>
          </a:bodyPr>
          <a:lstStyle/>
          <a:p>
            <a:r>
              <a:rPr lang="en-GB" dirty="0">
                <a:latin typeface="Century Gothic" panose="020B0502020202020204" pitchFamily="34" charset="0"/>
              </a:rPr>
              <a:t>X</a:t>
            </a:r>
          </a:p>
        </p:txBody>
      </p:sp>
      <p:sp>
        <p:nvSpPr>
          <p:cNvPr id="11" name="TextBox 10">
            <a:extLst>
              <a:ext uri="{FF2B5EF4-FFF2-40B4-BE49-F238E27FC236}">
                <a16:creationId xmlns:a16="http://schemas.microsoft.com/office/drawing/2014/main" id="{B999DBC6-8883-255F-7AB0-D57DB24213AC}"/>
              </a:ext>
            </a:extLst>
          </p:cNvPr>
          <p:cNvSpPr txBox="1"/>
          <p:nvPr/>
        </p:nvSpPr>
        <p:spPr>
          <a:xfrm>
            <a:off x="1918274" y="2747764"/>
            <a:ext cx="325730" cy="369332"/>
          </a:xfrm>
          <a:prstGeom prst="rect">
            <a:avLst/>
          </a:prstGeom>
          <a:noFill/>
        </p:spPr>
        <p:txBody>
          <a:bodyPr wrap="none" rtlCol="0">
            <a:spAutoFit/>
          </a:bodyPr>
          <a:lstStyle/>
          <a:p>
            <a:r>
              <a:rPr lang="en-GB" dirty="0">
                <a:latin typeface="Century Gothic" panose="020B0502020202020204" pitchFamily="34" charset="0"/>
              </a:rPr>
              <a:t>X</a:t>
            </a:r>
          </a:p>
        </p:txBody>
      </p:sp>
      <p:sp>
        <p:nvSpPr>
          <p:cNvPr id="15" name="TextBox 14">
            <a:extLst>
              <a:ext uri="{FF2B5EF4-FFF2-40B4-BE49-F238E27FC236}">
                <a16:creationId xmlns:a16="http://schemas.microsoft.com/office/drawing/2014/main" id="{632BD164-C131-9B9D-A80F-868AE9040DC8}"/>
              </a:ext>
            </a:extLst>
          </p:cNvPr>
          <p:cNvSpPr txBox="1"/>
          <p:nvPr/>
        </p:nvSpPr>
        <p:spPr>
          <a:xfrm>
            <a:off x="1922981" y="1460297"/>
            <a:ext cx="325730" cy="369332"/>
          </a:xfrm>
          <a:prstGeom prst="rect">
            <a:avLst/>
          </a:prstGeom>
          <a:noFill/>
        </p:spPr>
        <p:txBody>
          <a:bodyPr wrap="none" rtlCol="0">
            <a:spAutoFit/>
          </a:bodyPr>
          <a:lstStyle/>
          <a:p>
            <a:r>
              <a:rPr lang="en-GB" dirty="0">
                <a:latin typeface="Century Gothic" panose="020B0502020202020204" pitchFamily="34" charset="0"/>
              </a:rPr>
              <a:t>X</a:t>
            </a:r>
          </a:p>
        </p:txBody>
      </p:sp>
      <p:sp>
        <p:nvSpPr>
          <p:cNvPr id="17" name="TextBox 16">
            <a:extLst>
              <a:ext uri="{FF2B5EF4-FFF2-40B4-BE49-F238E27FC236}">
                <a16:creationId xmlns:a16="http://schemas.microsoft.com/office/drawing/2014/main" id="{B882BDB3-F66F-4191-7BC8-731C5BDAD851}"/>
              </a:ext>
            </a:extLst>
          </p:cNvPr>
          <p:cNvSpPr txBox="1"/>
          <p:nvPr/>
        </p:nvSpPr>
        <p:spPr>
          <a:xfrm>
            <a:off x="1937937" y="3170902"/>
            <a:ext cx="325730" cy="369332"/>
          </a:xfrm>
          <a:prstGeom prst="rect">
            <a:avLst/>
          </a:prstGeom>
          <a:noFill/>
        </p:spPr>
        <p:txBody>
          <a:bodyPr wrap="none" rtlCol="0">
            <a:spAutoFit/>
          </a:bodyPr>
          <a:lstStyle/>
          <a:p>
            <a:r>
              <a:rPr lang="en-GB" dirty="0">
                <a:latin typeface="Century Gothic" panose="020B0502020202020204" pitchFamily="34" charset="0"/>
              </a:rPr>
              <a:t>X</a:t>
            </a:r>
          </a:p>
        </p:txBody>
      </p:sp>
      <p:sp>
        <p:nvSpPr>
          <p:cNvPr id="18" name="TextBox 17">
            <a:extLst>
              <a:ext uri="{FF2B5EF4-FFF2-40B4-BE49-F238E27FC236}">
                <a16:creationId xmlns:a16="http://schemas.microsoft.com/office/drawing/2014/main" id="{2A578AE9-06B4-B71C-A642-A9FB7F6E530B}"/>
              </a:ext>
            </a:extLst>
          </p:cNvPr>
          <p:cNvSpPr txBox="1"/>
          <p:nvPr/>
        </p:nvSpPr>
        <p:spPr>
          <a:xfrm>
            <a:off x="1023538" y="2315495"/>
            <a:ext cx="325730" cy="369332"/>
          </a:xfrm>
          <a:prstGeom prst="rect">
            <a:avLst/>
          </a:prstGeom>
          <a:noFill/>
        </p:spPr>
        <p:txBody>
          <a:bodyPr wrap="none" rtlCol="0">
            <a:spAutoFit/>
          </a:bodyPr>
          <a:lstStyle/>
          <a:p>
            <a:r>
              <a:rPr lang="en-GB" dirty="0">
                <a:latin typeface="Century Gothic" panose="020B0502020202020204" pitchFamily="34" charset="0"/>
              </a:rPr>
              <a:t>X</a:t>
            </a:r>
          </a:p>
        </p:txBody>
      </p:sp>
      <p:sp>
        <p:nvSpPr>
          <p:cNvPr id="19" name="TextBox 18">
            <a:extLst>
              <a:ext uri="{FF2B5EF4-FFF2-40B4-BE49-F238E27FC236}">
                <a16:creationId xmlns:a16="http://schemas.microsoft.com/office/drawing/2014/main" id="{88AE895E-7CD7-FDDD-506D-80D3CE8DA452}"/>
              </a:ext>
            </a:extLst>
          </p:cNvPr>
          <p:cNvSpPr txBox="1"/>
          <p:nvPr/>
        </p:nvSpPr>
        <p:spPr>
          <a:xfrm>
            <a:off x="550760" y="3539907"/>
            <a:ext cx="10333549" cy="830997"/>
          </a:xfrm>
          <a:prstGeom prst="rect">
            <a:avLst/>
          </a:prstGeom>
          <a:noFill/>
        </p:spPr>
        <p:txBody>
          <a:bodyPr wrap="square">
            <a:spAutoFit/>
          </a:bodyPr>
          <a:lstStyle/>
          <a:p>
            <a:r>
              <a:rPr lang="en-US" sz="2400" b="1" dirty="0">
                <a:solidFill>
                  <a:schemeClr val="accent1"/>
                </a:solidFill>
                <a:latin typeface="Century Gothic" panose="020B0502020202020204" pitchFamily="34" charset="0"/>
              </a:rPr>
              <a:t>8c. It contains the same number of (positively charged) protons and (negatively charged) electrons. </a:t>
            </a:r>
            <a:endParaRPr lang="en-US" sz="2400" b="1" baseline="-25000" dirty="0">
              <a:solidFill>
                <a:schemeClr val="accent1"/>
              </a:solidFill>
              <a:latin typeface="Century Gothic" panose="020B0502020202020204" pitchFamily="34" charset="0"/>
            </a:endParaRPr>
          </a:p>
        </p:txBody>
      </p:sp>
      <p:sp>
        <p:nvSpPr>
          <p:cNvPr id="20" name="TextBox 19">
            <a:extLst>
              <a:ext uri="{FF2B5EF4-FFF2-40B4-BE49-F238E27FC236}">
                <a16:creationId xmlns:a16="http://schemas.microsoft.com/office/drawing/2014/main" id="{091AFF55-E27B-13E8-9D3D-7B56D3B4B202}"/>
              </a:ext>
            </a:extLst>
          </p:cNvPr>
          <p:cNvSpPr txBox="1"/>
          <p:nvPr/>
        </p:nvSpPr>
        <p:spPr>
          <a:xfrm>
            <a:off x="570425" y="4473971"/>
            <a:ext cx="10333549" cy="461665"/>
          </a:xfrm>
          <a:prstGeom prst="rect">
            <a:avLst/>
          </a:prstGeom>
          <a:noFill/>
        </p:spPr>
        <p:txBody>
          <a:bodyPr wrap="square">
            <a:spAutoFit/>
          </a:bodyPr>
          <a:lstStyle/>
          <a:p>
            <a:r>
              <a:rPr lang="en-US" sz="2400" b="1" dirty="0">
                <a:solidFill>
                  <a:schemeClr val="accent1"/>
                </a:solidFill>
                <a:latin typeface="Century Gothic" panose="020B0502020202020204" pitchFamily="34" charset="0"/>
              </a:rPr>
              <a:t>8d. It has isotopes with different atomic mass numbers.</a:t>
            </a:r>
            <a:endParaRPr lang="en-US" sz="2400" b="1" baseline="-25000" dirty="0">
              <a:solidFill>
                <a:schemeClr val="accent1"/>
              </a:solidFill>
              <a:latin typeface="Century Gothic" panose="020B0502020202020204" pitchFamily="34" charset="0"/>
            </a:endParaRPr>
          </a:p>
        </p:txBody>
      </p:sp>
      <p:sp>
        <p:nvSpPr>
          <p:cNvPr id="21" name="TextBox 20">
            <a:extLst>
              <a:ext uri="{FF2B5EF4-FFF2-40B4-BE49-F238E27FC236}">
                <a16:creationId xmlns:a16="http://schemas.microsoft.com/office/drawing/2014/main" id="{B5BD50C9-5542-F06F-D107-F57BBC114022}"/>
              </a:ext>
            </a:extLst>
          </p:cNvPr>
          <p:cNvSpPr txBox="1"/>
          <p:nvPr/>
        </p:nvSpPr>
        <p:spPr>
          <a:xfrm>
            <a:off x="585172" y="5078658"/>
            <a:ext cx="10333549" cy="830997"/>
          </a:xfrm>
          <a:prstGeom prst="rect">
            <a:avLst/>
          </a:prstGeom>
          <a:noFill/>
        </p:spPr>
        <p:txBody>
          <a:bodyPr wrap="square">
            <a:spAutoFit/>
          </a:bodyPr>
          <a:lstStyle/>
          <a:p>
            <a:r>
              <a:rPr lang="en-US" sz="2400" b="1" dirty="0">
                <a:solidFill>
                  <a:schemeClr val="accent1"/>
                </a:solidFill>
                <a:latin typeface="Century Gothic" panose="020B0502020202020204" pitchFamily="34" charset="0"/>
              </a:rPr>
              <a:t>8e. Both types of carbon atom contain 6 protons but carbon-12 contains 6 neutrons and carbon-14 contains 8 neutrons. </a:t>
            </a:r>
            <a:endParaRPr lang="en-US" sz="2400" b="1" baseline="-25000" dirty="0">
              <a:solidFill>
                <a:schemeClr val="accent1"/>
              </a:solidFill>
              <a:latin typeface="Century Gothic" panose="020B0502020202020204" pitchFamily="34" charset="0"/>
            </a:endParaRPr>
          </a:p>
        </p:txBody>
      </p:sp>
    </p:spTree>
    <p:extLst>
      <p:ext uri="{BB962C8B-B14F-4D97-AF65-F5344CB8AC3E}">
        <p14:creationId xmlns:p14="http://schemas.microsoft.com/office/powerpoint/2010/main" val="3109253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animBg="1"/>
      <p:bldP spid="7" grpId="0" animBg="1"/>
      <p:bldP spid="9" grpId="0"/>
      <p:bldP spid="10" grpId="0"/>
      <p:bldP spid="11" grpId="0"/>
      <p:bldP spid="15" grpId="0"/>
      <p:bldP spid="17" grpId="0"/>
      <p:bldP spid="18" grpId="0"/>
      <p:bldP spid="19" grpId="0"/>
      <p:bldP spid="20" grpId="0"/>
      <p:bldP spid="21"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312B80-6F91-F846-B16D-491D27C6968A}"/>
              </a:ext>
            </a:extLst>
          </p:cNvPr>
          <p:cNvSpPr>
            <a:spLocks noGrp="1"/>
          </p:cNvSpPr>
          <p:nvPr>
            <p:ph type="title"/>
          </p:nvPr>
        </p:nvSpPr>
        <p:spPr/>
        <p:txBody>
          <a:bodyPr/>
          <a:lstStyle/>
          <a:p>
            <a:r>
              <a:rPr lang="en-US" dirty="0">
                <a:latin typeface="Century Gothic" panose="020B0502020202020204" pitchFamily="34" charset="0"/>
              </a:rPr>
              <a:t>Answer the questions below.</a:t>
            </a:r>
          </a:p>
        </p:txBody>
      </p:sp>
      <p:sp>
        <p:nvSpPr>
          <p:cNvPr id="3" name="TextBox 2">
            <a:extLst>
              <a:ext uri="{FF2B5EF4-FFF2-40B4-BE49-F238E27FC236}">
                <a16:creationId xmlns:a16="http://schemas.microsoft.com/office/drawing/2014/main" id="{BE4F3523-268C-D64A-BE91-11249F4811AA}"/>
              </a:ext>
            </a:extLst>
          </p:cNvPr>
          <p:cNvSpPr txBox="1"/>
          <p:nvPr/>
        </p:nvSpPr>
        <p:spPr>
          <a:xfrm>
            <a:off x="482850" y="815568"/>
            <a:ext cx="11004300" cy="1938992"/>
          </a:xfrm>
          <a:prstGeom prst="rect">
            <a:avLst/>
          </a:prstGeom>
          <a:noFill/>
        </p:spPr>
        <p:txBody>
          <a:bodyPr wrap="square" rtlCol="0">
            <a:spAutoFit/>
          </a:bodyPr>
          <a:lstStyle/>
          <a:p>
            <a:pPr marL="457200" indent="-457200">
              <a:buFont typeface="+mj-lt"/>
              <a:buAutoNum type="arabicPeriod"/>
            </a:pPr>
            <a:r>
              <a:rPr lang="en-GB" sz="2400" dirty="0">
                <a:latin typeface="Century Gothic" panose="020B0502020202020204" pitchFamily="34" charset="0"/>
              </a:rPr>
              <a:t>Which alkane is this?</a:t>
            </a:r>
            <a:endParaRPr lang="en-GB" sz="2400" i="1" dirty="0">
              <a:latin typeface="Century Gothic" panose="020B0502020202020204" pitchFamily="34" charset="0"/>
            </a:endParaRPr>
          </a:p>
          <a:p>
            <a:pPr marL="914400" lvl="1" indent="-457200">
              <a:buFont typeface="Wingdings" pitchFamily="2" charset="2"/>
              <a:buChar char="q"/>
            </a:pPr>
            <a:r>
              <a:rPr lang="en-GB" sz="2400" dirty="0">
                <a:latin typeface="Century Gothic" panose="020B0502020202020204" pitchFamily="34" charset="0"/>
              </a:rPr>
              <a:t>A. Ethane</a:t>
            </a:r>
          </a:p>
          <a:p>
            <a:pPr marL="914400" lvl="1" indent="-457200">
              <a:buFont typeface="Wingdings" pitchFamily="2" charset="2"/>
              <a:buChar char="q"/>
            </a:pPr>
            <a:r>
              <a:rPr lang="en-GB" sz="2400" dirty="0">
                <a:latin typeface="Century Gothic" panose="020B0502020202020204" pitchFamily="34" charset="0"/>
              </a:rPr>
              <a:t>B. Propane</a:t>
            </a:r>
          </a:p>
          <a:p>
            <a:pPr marL="914400" lvl="1" indent="-457200">
              <a:buFont typeface="Wingdings" pitchFamily="2" charset="2"/>
              <a:buChar char="q"/>
            </a:pPr>
            <a:r>
              <a:rPr lang="en-GB" sz="2400" dirty="0">
                <a:latin typeface="Century Gothic" panose="020B0502020202020204" pitchFamily="34" charset="0"/>
                <a:sym typeface="Wingdings" pitchFamily="2" charset="2"/>
              </a:rPr>
              <a:t>C. Butane</a:t>
            </a:r>
          </a:p>
          <a:p>
            <a:pPr lvl="1"/>
            <a:endParaRPr lang="en-GB" sz="2400" dirty="0">
              <a:latin typeface="Century Gothic" panose="020B0502020202020204" pitchFamily="34" charset="0"/>
            </a:endParaRPr>
          </a:p>
        </p:txBody>
      </p:sp>
      <p:sp>
        <p:nvSpPr>
          <p:cNvPr id="4" name="TextBox 3">
            <a:extLst>
              <a:ext uri="{FF2B5EF4-FFF2-40B4-BE49-F238E27FC236}">
                <a16:creationId xmlns:a16="http://schemas.microsoft.com/office/drawing/2014/main" id="{49D9FD6F-2370-714D-B4BC-9DA02B16D063}"/>
              </a:ext>
            </a:extLst>
          </p:cNvPr>
          <p:cNvSpPr txBox="1"/>
          <p:nvPr/>
        </p:nvSpPr>
        <p:spPr>
          <a:xfrm>
            <a:off x="467658" y="2693514"/>
            <a:ext cx="11017760" cy="1569660"/>
          </a:xfrm>
          <a:prstGeom prst="rect">
            <a:avLst/>
          </a:prstGeom>
          <a:noFill/>
        </p:spPr>
        <p:txBody>
          <a:bodyPr wrap="square" rtlCol="0">
            <a:spAutoFit/>
          </a:bodyPr>
          <a:lstStyle/>
          <a:p>
            <a:pPr marL="457200" indent="-457200">
              <a:buFont typeface="+mj-lt"/>
              <a:buAutoNum type="arabicPeriod" startAt="2"/>
            </a:pPr>
            <a:r>
              <a:rPr lang="en-GB" sz="2400" dirty="0">
                <a:latin typeface="Century Gothic" panose="020B0502020202020204" pitchFamily="34" charset="0"/>
              </a:rPr>
              <a:t>An alkane has 15 carbons. How many hydrogen atoms would it have?</a:t>
            </a:r>
          </a:p>
          <a:p>
            <a:pPr marL="914400" lvl="1" indent="-457200">
              <a:buFont typeface="Wingdings" pitchFamily="2" charset="2"/>
              <a:buChar char="q"/>
            </a:pPr>
            <a:r>
              <a:rPr lang="en-GB" sz="2400" dirty="0">
                <a:latin typeface="Century Gothic" panose="020B0502020202020204" pitchFamily="34" charset="0"/>
              </a:rPr>
              <a:t>A. 30</a:t>
            </a:r>
          </a:p>
          <a:p>
            <a:pPr marL="914400" lvl="1" indent="-457200">
              <a:buFont typeface="Wingdings" pitchFamily="2" charset="2"/>
              <a:buChar char="q"/>
            </a:pPr>
            <a:r>
              <a:rPr lang="en-GB" sz="2400" dirty="0">
                <a:latin typeface="Century Gothic" panose="020B0502020202020204" pitchFamily="34" charset="0"/>
              </a:rPr>
              <a:t>B. 32</a:t>
            </a:r>
          </a:p>
          <a:p>
            <a:pPr marL="914400" lvl="1" indent="-457200">
              <a:buFont typeface="Wingdings" pitchFamily="2" charset="2"/>
              <a:buChar char="q"/>
            </a:pPr>
            <a:r>
              <a:rPr lang="en-GB" sz="2400" dirty="0">
                <a:latin typeface="Century Gothic" panose="020B0502020202020204" pitchFamily="34" charset="0"/>
              </a:rPr>
              <a:t>C. 34</a:t>
            </a:r>
          </a:p>
        </p:txBody>
      </p:sp>
      <p:sp>
        <p:nvSpPr>
          <p:cNvPr id="5" name="TextBox 4">
            <a:extLst>
              <a:ext uri="{FF2B5EF4-FFF2-40B4-BE49-F238E27FC236}">
                <a16:creationId xmlns:a16="http://schemas.microsoft.com/office/drawing/2014/main" id="{FA56AB9A-831D-8048-BB27-E49EAE012180}"/>
              </a:ext>
            </a:extLst>
          </p:cNvPr>
          <p:cNvSpPr txBox="1"/>
          <p:nvPr/>
        </p:nvSpPr>
        <p:spPr>
          <a:xfrm>
            <a:off x="484566" y="4696836"/>
            <a:ext cx="10723761" cy="1569660"/>
          </a:xfrm>
          <a:prstGeom prst="rect">
            <a:avLst/>
          </a:prstGeom>
          <a:noFill/>
        </p:spPr>
        <p:txBody>
          <a:bodyPr wrap="square" rtlCol="0">
            <a:spAutoFit/>
          </a:bodyPr>
          <a:lstStyle/>
          <a:p>
            <a:pPr marL="457200" indent="-457200">
              <a:buFont typeface="+mj-lt"/>
              <a:buAutoNum type="arabicPeriod" startAt="3"/>
            </a:pPr>
            <a:r>
              <a:rPr lang="en-GB" sz="2400" dirty="0">
                <a:latin typeface="Century Gothic" panose="020B0502020202020204" pitchFamily="34" charset="0"/>
              </a:rPr>
              <a:t>What is crude oil?</a:t>
            </a:r>
          </a:p>
          <a:p>
            <a:pPr marL="914400" lvl="1" indent="-457200">
              <a:buFont typeface="Wingdings" pitchFamily="2" charset="2"/>
              <a:buChar char="q"/>
            </a:pPr>
            <a:r>
              <a:rPr lang="en-GB" sz="2400" dirty="0">
                <a:latin typeface="Century Gothic" panose="020B0502020202020204" pitchFamily="34" charset="0"/>
              </a:rPr>
              <a:t>A. A finite resource formed from ancient plankton biomass</a:t>
            </a:r>
          </a:p>
          <a:p>
            <a:pPr marL="914400" lvl="1" indent="-457200">
              <a:buFont typeface="Wingdings" pitchFamily="2" charset="2"/>
              <a:buChar char="q"/>
            </a:pPr>
            <a:r>
              <a:rPr lang="en-GB" sz="2400" dirty="0">
                <a:latin typeface="Century Gothic" panose="020B0502020202020204" pitchFamily="34" charset="0"/>
              </a:rPr>
              <a:t>B. A finite resource formed from rocks</a:t>
            </a:r>
          </a:p>
          <a:p>
            <a:pPr marL="914400" lvl="1" indent="-457200">
              <a:buFont typeface="Wingdings" pitchFamily="2" charset="2"/>
              <a:buChar char="q"/>
            </a:pPr>
            <a:r>
              <a:rPr lang="en-GB" sz="2400" dirty="0">
                <a:latin typeface="Century Gothic" panose="020B0502020202020204" pitchFamily="34" charset="0"/>
              </a:rPr>
              <a:t>C. A finite resource containing compounds of carbon and water</a:t>
            </a:r>
          </a:p>
        </p:txBody>
      </p:sp>
      <p:sp>
        <p:nvSpPr>
          <p:cNvPr id="6" name="TextBox 5">
            <a:extLst>
              <a:ext uri="{FF2B5EF4-FFF2-40B4-BE49-F238E27FC236}">
                <a16:creationId xmlns:a16="http://schemas.microsoft.com/office/drawing/2014/main" id="{414A8B36-6BDF-BE4B-8892-9B947E7C3878}"/>
              </a:ext>
            </a:extLst>
          </p:cNvPr>
          <p:cNvSpPr txBox="1"/>
          <p:nvPr/>
        </p:nvSpPr>
        <p:spPr>
          <a:xfrm>
            <a:off x="950178" y="1365081"/>
            <a:ext cx="530915" cy="646331"/>
          </a:xfrm>
          <a:prstGeom prst="rect">
            <a:avLst/>
          </a:prstGeom>
          <a:noFill/>
        </p:spPr>
        <p:txBody>
          <a:bodyPr wrap="none" rtlCol="0">
            <a:spAutoFit/>
          </a:bodyPr>
          <a:lstStyle/>
          <a:p>
            <a:r>
              <a:rPr lang="en-GB" sz="3600" b="1" dirty="0">
                <a:solidFill>
                  <a:srgbClr val="0070C0"/>
                </a:solidFill>
              </a:rPr>
              <a:t>✓</a:t>
            </a:r>
          </a:p>
        </p:txBody>
      </p:sp>
      <p:sp>
        <p:nvSpPr>
          <p:cNvPr id="7" name="TextBox 6">
            <a:extLst>
              <a:ext uri="{FF2B5EF4-FFF2-40B4-BE49-F238E27FC236}">
                <a16:creationId xmlns:a16="http://schemas.microsoft.com/office/drawing/2014/main" id="{35D929A0-231D-1240-9D4E-D34941075FB6}"/>
              </a:ext>
            </a:extLst>
          </p:cNvPr>
          <p:cNvSpPr txBox="1"/>
          <p:nvPr/>
        </p:nvSpPr>
        <p:spPr>
          <a:xfrm>
            <a:off x="918897" y="3216207"/>
            <a:ext cx="530915" cy="646331"/>
          </a:xfrm>
          <a:prstGeom prst="rect">
            <a:avLst/>
          </a:prstGeom>
          <a:noFill/>
        </p:spPr>
        <p:txBody>
          <a:bodyPr wrap="none" rtlCol="0">
            <a:spAutoFit/>
          </a:bodyPr>
          <a:lstStyle/>
          <a:p>
            <a:r>
              <a:rPr lang="en-GB" sz="3600" b="1" dirty="0">
                <a:solidFill>
                  <a:srgbClr val="0070C0"/>
                </a:solidFill>
              </a:rPr>
              <a:t>✓</a:t>
            </a:r>
          </a:p>
        </p:txBody>
      </p:sp>
      <p:sp>
        <p:nvSpPr>
          <p:cNvPr id="8" name="TextBox 7">
            <a:extLst>
              <a:ext uri="{FF2B5EF4-FFF2-40B4-BE49-F238E27FC236}">
                <a16:creationId xmlns:a16="http://schemas.microsoft.com/office/drawing/2014/main" id="{2D665B36-599A-0A4B-82CC-E13599829A11}"/>
              </a:ext>
            </a:extLst>
          </p:cNvPr>
          <p:cNvSpPr txBox="1"/>
          <p:nvPr/>
        </p:nvSpPr>
        <p:spPr>
          <a:xfrm>
            <a:off x="949942" y="4854571"/>
            <a:ext cx="530915" cy="646331"/>
          </a:xfrm>
          <a:prstGeom prst="rect">
            <a:avLst/>
          </a:prstGeom>
          <a:noFill/>
        </p:spPr>
        <p:txBody>
          <a:bodyPr wrap="none" rtlCol="0">
            <a:spAutoFit/>
          </a:bodyPr>
          <a:lstStyle/>
          <a:p>
            <a:r>
              <a:rPr lang="en-GB" sz="3600" b="1" dirty="0">
                <a:solidFill>
                  <a:srgbClr val="0070C0"/>
                </a:solidFill>
              </a:rPr>
              <a:t>✓</a:t>
            </a:r>
          </a:p>
        </p:txBody>
      </p:sp>
      <p:cxnSp>
        <p:nvCxnSpPr>
          <p:cNvPr id="9" name="Straight Connector 8">
            <a:extLst>
              <a:ext uri="{FF2B5EF4-FFF2-40B4-BE49-F238E27FC236}">
                <a16:creationId xmlns:a16="http://schemas.microsoft.com/office/drawing/2014/main" id="{58EB4CCC-971F-8518-CD34-590788AEFE06}"/>
              </a:ext>
            </a:extLst>
          </p:cNvPr>
          <p:cNvCxnSpPr/>
          <p:nvPr/>
        </p:nvCxnSpPr>
        <p:spPr>
          <a:xfrm>
            <a:off x="6505700" y="948046"/>
            <a:ext cx="0" cy="250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9D6F414E-8BEC-BE66-4393-44E478FCEC93}"/>
              </a:ext>
            </a:extLst>
          </p:cNvPr>
          <p:cNvCxnSpPr/>
          <p:nvPr/>
        </p:nvCxnSpPr>
        <p:spPr>
          <a:xfrm>
            <a:off x="7267700" y="958932"/>
            <a:ext cx="0" cy="250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AACDC24-0D19-4739-1A8D-8D628230E39D}"/>
              </a:ext>
            </a:extLst>
          </p:cNvPr>
          <p:cNvCxnSpPr/>
          <p:nvPr/>
        </p:nvCxnSpPr>
        <p:spPr>
          <a:xfrm>
            <a:off x="6549243" y="1590303"/>
            <a:ext cx="0" cy="250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74CBB8BC-244B-BD55-8D5C-3A7B3C292FEC}"/>
              </a:ext>
            </a:extLst>
          </p:cNvPr>
          <p:cNvCxnSpPr/>
          <p:nvPr/>
        </p:nvCxnSpPr>
        <p:spPr>
          <a:xfrm>
            <a:off x="7311243" y="1601189"/>
            <a:ext cx="0" cy="250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5D41BF2F-01AB-31BB-DE22-FEA378DB7CAC}"/>
              </a:ext>
            </a:extLst>
          </p:cNvPr>
          <p:cNvSpPr txBox="1"/>
          <p:nvPr/>
        </p:nvSpPr>
        <p:spPr>
          <a:xfrm>
            <a:off x="6320641" y="512618"/>
            <a:ext cx="394660" cy="461665"/>
          </a:xfrm>
          <a:prstGeom prst="rect">
            <a:avLst/>
          </a:prstGeom>
          <a:noFill/>
        </p:spPr>
        <p:txBody>
          <a:bodyPr wrap="none" rtlCol="0">
            <a:spAutoFit/>
          </a:bodyPr>
          <a:lstStyle/>
          <a:p>
            <a:r>
              <a:rPr lang="en-GB" sz="2400" dirty="0">
                <a:latin typeface="Century Gothic" panose="020B0502020202020204" pitchFamily="34" charset="0"/>
              </a:rPr>
              <a:t>H</a:t>
            </a:r>
          </a:p>
        </p:txBody>
      </p:sp>
      <p:sp>
        <p:nvSpPr>
          <p:cNvPr id="15" name="TextBox 14">
            <a:extLst>
              <a:ext uri="{FF2B5EF4-FFF2-40B4-BE49-F238E27FC236}">
                <a16:creationId xmlns:a16="http://schemas.microsoft.com/office/drawing/2014/main" id="{F86806FB-7AF5-DD74-87F9-EDC78AFCA0F1}"/>
              </a:ext>
            </a:extLst>
          </p:cNvPr>
          <p:cNvSpPr txBox="1"/>
          <p:nvPr/>
        </p:nvSpPr>
        <p:spPr>
          <a:xfrm>
            <a:off x="6353299" y="1818903"/>
            <a:ext cx="394660" cy="461665"/>
          </a:xfrm>
          <a:prstGeom prst="rect">
            <a:avLst/>
          </a:prstGeom>
          <a:noFill/>
        </p:spPr>
        <p:txBody>
          <a:bodyPr wrap="none" rtlCol="0">
            <a:spAutoFit/>
          </a:bodyPr>
          <a:lstStyle/>
          <a:p>
            <a:r>
              <a:rPr lang="en-GB" sz="2400" dirty="0">
                <a:latin typeface="Century Gothic" panose="020B0502020202020204" pitchFamily="34" charset="0"/>
              </a:rPr>
              <a:t>H</a:t>
            </a:r>
          </a:p>
        </p:txBody>
      </p:sp>
      <p:sp>
        <p:nvSpPr>
          <p:cNvPr id="16" name="TextBox 15">
            <a:extLst>
              <a:ext uri="{FF2B5EF4-FFF2-40B4-BE49-F238E27FC236}">
                <a16:creationId xmlns:a16="http://schemas.microsoft.com/office/drawing/2014/main" id="{46C8FB76-620C-D9AA-9846-9A06DC0D3B53}"/>
              </a:ext>
            </a:extLst>
          </p:cNvPr>
          <p:cNvSpPr txBox="1"/>
          <p:nvPr/>
        </p:nvSpPr>
        <p:spPr>
          <a:xfrm>
            <a:off x="7104414" y="1818903"/>
            <a:ext cx="394660" cy="461665"/>
          </a:xfrm>
          <a:prstGeom prst="rect">
            <a:avLst/>
          </a:prstGeom>
          <a:noFill/>
        </p:spPr>
        <p:txBody>
          <a:bodyPr wrap="none" rtlCol="0">
            <a:spAutoFit/>
          </a:bodyPr>
          <a:lstStyle/>
          <a:p>
            <a:r>
              <a:rPr lang="en-GB" sz="2400" dirty="0">
                <a:latin typeface="Century Gothic" panose="020B0502020202020204" pitchFamily="34" charset="0"/>
              </a:rPr>
              <a:t>H</a:t>
            </a:r>
          </a:p>
        </p:txBody>
      </p:sp>
      <p:cxnSp>
        <p:nvCxnSpPr>
          <p:cNvPr id="17" name="Straight Connector 16">
            <a:extLst>
              <a:ext uri="{FF2B5EF4-FFF2-40B4-BE49-F238E27FC236}">
                <a16:creationId xmlns:a16="http://schemas.microsoft.com/office/drawing/2014/main" id="{2A3FACAF-F589-11A9-9043-1799D53050F2}"/>
              </a:ext>
            </a:extLst>
          </p:cNvPr>
          <p:cNvCxnSpPr>
            <a:cxnSpLocks/>
          </p:cNvCxnSpPr>
          <p:nvPr/>
        </p:nvCxnSpPr>
        <p:spPr>
          <a:xfrm flipH="1">
            <a:off x="6788728" y="1405246"/>
            <a:ext cx="29391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1F71BBEA-AA50-5B7B-150F-C983CDFCCE54}"/>
              </a:ext>
            </a:extLst>
          </p:cNvPr>
          <p:cNvSpPr txBox="1"/>
          <p:nvPr/>
        </p:nvSpPr>
        <p:spPr>
          <a:xfrm>
            <a:off x="6331527" y="1154874"/>
            <a:ext cx="434734" cy="461665"/>
          </a:xfrm>
          <a:prstGeom prst="rect">
            <a:avLst/>
          </a:prstGeom>
          <a:noFill/>
        </p:spPr>
        <p:txBody>
          <a:bodyPr wrap="none" rtlCol="0">
            <a:spAutoFit/>
          </a:bodyPr>
          <a:lstStyle/>
          <a:p>
            <a:r>
              <a:rPr lang="en-GB" sz="2400" dirty="0">
                <a:latin typeface="Century Gothic" panose="020B0502020202020204" pitchFamily="34" charset="0"/>
              </a:rPr>
              <a:t>C</a:t>
            </a:r>
          </a:p>
        </p:txBody>
      </p:sp>
      <p:sp>
        <p:nvSpPr>
          <p:cNvPr id="19" name="TextBox 18">
            <a:extLst>
              <a:ext uri="{FF2B5EF4-FFF2-40B4-BE49-F238E27FC236}">
                <a16:creationId xmlns:a16="http://schemas.microsoft.com/office/drawing/2014/main" id="{6E2E2D8B-3B38-ED99-3C14-8C56062C7787}"/>
              </a:ext>
            </a:extLst>
          </p:cNvPr>
          <p:cNvSpPr txBox="1"/>
          <p:nvPr/>
        </p:nvSpPr>
        <p:spPr>
          <a:xfrm>
            <a:off x="7104413" y="1165760"/>
            <a:ext cx="434734" cy="461665"/>
          </a:xfrm>
          <a:prstGeom prst="rect">
            <a:avLst/>
          </a:prstGeom>
          <a:noFill/>
        </p:spPr>
        <p:txBody>
          <a:bodyPr wrap="none" rtlCol="0">
            <a:spAutoFit/>
          </a:bodyPr>
          <a:lstStyle/>
          <a:p>
            <a:r>
              <a:rPr lang="en-GB" sz="2400" dirty="0">
                <a:latin typeface="Century Gothic" panose="020B0502020202020204" pitchFamily="34" charset="0"/>
              </a:rPr>
              <a:t>C</a:t>
            </a:r>
          </a:p>
        </p:txBody>
      </p:sp>
      <p:sp>
        <p:nvSpPr>
          <p:cNvPr id="20" name="TextBox 19">
            <a:extLst>
              <a:ext uri="{FF2B5EF4-FFF2-40B4-BE49-F238E27FC236}">
                <a16:creationId xmlns:a16="http://schemas.microsoft.com/office/drawing/2014/main" id="{1C64E4E6-856A-7EAC-D79B-C1F437AA73BB}"/>
              </a:ext>
            </a:extLst>
          </p:cNvPr>
          <p:cNvSpPr txBox="1"/>
          <p:nvPr/>
        </p:nvSpPr>
        <p:spPr>
          <a:xfrm>
            <a:off x="7115298" y="512618"/>
            <a:ext cx="394660" cy="461665"/>
          </a:xfrm>
          <a:prstGeom prst="rect">
            <a:avLst/>
          </a:prstGeom>
          <a:noFill/>
        </p:spPr>
        <p:txBody>
          <a:bodyPr wrap="none" rtlCol="0">
            <a:spAutoFit/>
          </a:bodyPr>
          <a:lstStyle/>
          <a:p>
            <a:r>
              <a:rPr lang="en-GB" sz="2400" dirty="0">
                <a:latin typeface="Century Gothic" panose="020B0502020202020204" pitchFamily="34" charset="0"/>
              </a:rPr>
              <a:t>H</a:t>
            </a:r>
          </a:p>
        </p:txBody>
      </p:sp>
      <p:cxnSp>
        <p:nvCxnSpPr>
          <p:cNvPr id="21" name="Straight Connector 20">
            <a:extLst>
              <a:ext uri="{FF2B5EF4-FFF2-40B4-BE49-F238E27FC236}">
                <a16:creationId xmlns:a16="http://schemas.microsoft.com/office/drawing/2014/main" id="{6631D41C-36E8-956A-89EE-589F67F56495}"/>
              </a:ext>
            </a:extLst>
          </p:cNvPr>
          <p:cNvCxnSpPr/>
          <p:nvPr/>
        </p:nvCxnSpPr>
        <p:spPr>
          <a:xfrm>
            <a:off x="8040586" y="969818"/>
            <a:ext cx="0" cy="250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9794EDFF-52D6-085B-290A-77D21E32F134}"/>
              </a:ext>
            </a:extLst>
          </p:cNvPr>
          <p:cNvCxnSpPr/>
          <p:nvPr/>
        </p:nvCxnSpPr>
        <p:spPr>
          <a:xfrm>
            <a:off x="8084129" y="1612075"/>
            <a:ext cx="0" cy="2503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B83C8E2E-ADCD-9A63-1E0E-41918E5133D2}"/>
              </a:ext>
            </a:extLst>
          </p:cNvPr>
          <p:cNvSpPr txBox="1"/>
          <p:nvPr/>
        </p:nvSpPr>
        <p:spPr>
          <a:xfrm>
            <a:off x="7877300" y="1829789"/>
            <a:ext cx="394660" cy="461665"/>
          </a:xfrm>
          <a:prstGeom prst="rect">
            <a:avLst/>
          </a:prstGeom>
          <a:noFill/>
        </p:spPr>
        <p:txBody>
          <a:bodyPr wrap="none" rtlCol="0">
            <a:spAutoFit/>
          </a:bodyPr>
          <a:lstStyle/>
          <a:p>
            <a:r>
              <a:rPr lang="en-GB" sz="2400" dirty="0">
                <a:latin typeface="Century Gothic" panose="020B0502020202020204" pitchFamily="34" charset="0"/>
              </a:rPr>
              <a:t>H</a:t>
            </a:r>
          </a:p>
        </p:txBody>
      </p:sp>
      <p:cxnSp>
        <p:nvCxnSpPr>
          <p:cNvPr id="24" name="Straight Connector 23">
            <a:extLst>
              <a:ext uri="{FF2B5EF4-FFF2-40B4-BE49-F238E27FC236}">
                <a16:creationId xmlns:a16="http://schemas.microsoft.com/office/drawing/2014/main" id="{886D0C1E-0310-A757-3BD3-BA6BC7DD2B4C}"/>
              </a:ext>
            </a:extLst>
          </p:cNvPr>
          <p:cNvCxnSpPr>
            <a:cxnSpLocks/>
          </p:cNvCxnSpPr>
          <p:nvPr/>
        </p:nvCxnSpPr>
        <p:spPr>
          <a:xfrm flipH="1">
            <a:off x="7561614" y="1416132"/>
            <a:ext cx="29391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B03FDA98-F376-4157-7F34-7D412CEE4523}"/>
              </a:ext>
            </a:extLst>
          </p:cNvPr>
          <p:cNvSpPr txBox="1"/>
          <p:nvPr/>
        </p:nvSpPr>
        <p:spPr>
          <a:xfrm>
            <a:off x="7877299" y="1176646"/>
            <a:ext cx="434734" cy="461665"/>
          </a:xfrm>
          <a:prstGeom prst="rect">
            <a:avLst/>
          </a:prstGeom>
          <a:noFill/>
        </p:spPr>
        <p:txBody>
          <a:bodyPr wrap="none" rtlCol="0">
            <a:spAutoFit/>
          </a:bodyPr>
          <a:lstStyle/>
          <a:p>
            <a:r>
              <a:rPr lang="en-GB" sz="2400" dirty="0">
                <a:latin typeface="Century Gothic" panose="020B0502020202020204" pitchFamily="34" charset="0"/>
              </a:rPr>
              <a:t>C</a:t>
            </a:r>
          </a:p>
        </p:txBody>
      </p:sp>
      <p:sp>
        <p:nvSpPr>
          <p:cNvPr id="26" name="TextBox 25">
            <a:extLst>
              <a:ext uri="{FF2B5EF4-FFF2-40B4-BE49-F238E27FC236}">
                <a16:creationId xmlns:a16="http://schemas.microsoft.com/office/drawing/2014/main" id="{A9B58199-C9C8-A59A-4073-C801080A0388}"/>
              </a:ext>
            </a:extLst>
          </p:cNvPr>
          <p:cNvSpPr txBox="1"/>
          <p:nvPr/>
        </p:nvSpPr>
        <p:spPr>
          <a:xfrm>
            <a:off x="7888184" y="523504"/>
            <a:ext cx="394660" cy="461665"/>
          </a:xfrm>
          <a:prstGeom prst="rect">
            <a:avLst/>
          </a:prstGeom>
          <a:noFill/>
        </p:spPr>
        <p:txBody>
          <a:bodyPr wrap="none" rtlCol="0">
            <a:spAutoFit/>
          </a:bodyPr>
          <a:lstStyle/>
          <a:p>
            <a:r>
              <a:rPr lang="en-GB" sz="2400" dirty="0">
                <a:latin typeface="Century Gothic" panose="020B0502020202020204" pitchFamily="34" charset="0"/>
              </a:rPr>
              <a:t>H</a:t>
            </a:r>
          </a:p>
        </p:txBody>
      </p:sp>
      <p:cxnSp>
        <p:nvCxnSpPr>
          <p:cNvPr id="27" name="Straight Connector 26">
            <a:extLst>
              <a:ext uri="{FF2B5EF4-FFF2-40B4-BE49-F238E27FC236}">
                <a16:creationId xmlns:a16="http://schemas.microsoft.com/office/drawing/2014/main" id="{798635E7-7437-C59D-9D77-DD2C1B77B818}"/>
              </a:ext>
            </a:extLst>
          </p:cNvPr>
          <p:cNvCxnSpPr>
            <a:cxnSpLocks/>
          </p:cNvCxnSpPr>
          <p:nvPr/>
        </p:nvCxnSpPr>
        <p:spPr>
          <a:xfrm flipH="1">
            <a:off x="6070271" y="1361704"/>
            <a:ext cx="29391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8106C569-EBE4-C778-3182-F3491BD1D068}"/>
              </a:ext>
            </a:extLst>
          </p:cNvPr>
          <p:cNvCxnSpPr>
            <a:cxnSpLocks/>
          </p:cNvCxnSpPr>
          <p:nvPr/>
        </p:nvCxnSpPr>
        <p:spPr>
          <a:xfrm flipH="1">
            <a:off x="8258299" y="1427018"/>
            <a:ext cx="293914"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793240B2-DA43-B220-86A9-6792CAFE0551}"/>
              </a:ext>
            </a:extLst>
          </p:cNvPr>
          <p:cNvSpPr txBox="1"/>
          <p:nvPr/>
        </p:nvSpPr>
        <p:spPr>
          <a:xfrm>
            <a:off x="8541328" y="1209303"/>
            <a:ext cx="394660" cy="461665"/>
          </a:xfrm>
          <a:prstGeom prst="rect">
            <a:avLst/>
          </a:prstGeom>
          <a:noFill/>
        </p:spPr>
        <p:txBody>
          <a:bodyPr wrap="none" rtlCol="0">
            <a:spAutoFit/>
          </a:bodyPr>
          <a:lstStyle/>
          <a:p>
            <a:r>
              <a:rPr lang="en-GB" sz="2400" dirty="0">
                <a:latin typeface="Century Gothic" panose="020B0502020202020204" pitchFamily="34" charset="0"/>
              </a:rPr>
              <a:t>H</a:t>
            </a:r>
          </a:p>
        </p:txBody>
      </p:sp>
      <p:sp>
        <p:nvSpPr>
          <p:cNvPr id="30" name="TextBox 29">
            <a:extLst>
              <a:ext uri="{FF2B5EF4-FFF2-40B4-BE49-F238E27FC236}">
                <a16:creationId xmlns:a16="http://schemas.microsoft.com/office/drawing/2014/main" id="{9C3F1B10-8FCE-A72A-1464-1D1A590DFA62}"/>
              </a:ext>
            </a:extLst>
          </p:cNvPr>
          <p:cNvSpPr txBox="1"/>
          <p:nvPr/>
        </p:nvSpPr>
        <p:spPr>
          <a:xfrm>
            <a:off x="5711043" y="1133103"/>
            <a:ext cx="394660" cy="461665"/>
          </a:xfrm>
          <a:prstGeom prst="rect">
            <a:avLst/>
          </a:prstGeom>
          <a:noFill/>
        </p:spPr>
        <p:txBody>
          <a:bodyPr wrap="none" rtlCol="0">
            <a:spAutoFit/>
          </a:bodyPr>
          <a:lstStyle/>
          <a:p>
            <a:r>
              <a:rPr lang="en-GB" sz="2400" dirty="0">
                <a:latin typeface="Century Gothic" panose="020B0502020202020204" pitchFamily="34" charset="0"/>
              </a:rPr>
              <a:t>H</a:t>
            </a:r>
          </a:p>
        </p:txBody>
      </p:sp>
    </p:spTree>
    <p:extLst>
      <p:ext uri="{BB962C8B-B14F-4D97-AF65-F5344CB8AC3E}">
        <p14:creationId xmlns:p14="http://schemas.microsoft.com/office/powerpoint/2010/main" val="1224344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0F0A34-8226-A241-BB87-E02C0E43B851}"/>
              </a:ext>
            </a:extLst>
          </p:cNvPr>
          <p:cNvSpPr>
            <a:spLocks noGrp="1"/>
          </p:cNvSpPr>
          <p:nvPr>
            <p:ph type="title"/>
          </p:nvPr>
        </p:nvSpPr>
        <p:spPr/>
        <p:txBody>
          <a:bodyPr/>
          <a:lstStyle/>
          <a:p>
            <a:endParaRPr lang="en-US" dirty="0">
              <a:latin typeface="Century Gothic" panose="020B0502020202020204" pitchFamily="34" charset="0"/>
            </a:endParaRPr>
          </a:p>
        </p:txBody>
      </p:sp>
      <p:graphicFrame>
        <p:nvGraphicFramePr>
          <p:cNvPr id="3" name="Table 3">
            <a:extLst>
              <a:ext uri="{FF2B5EF4-FFF2-40B4-BE49-F238E27FC236}">
                <a16:creationId xmlns:a16="http://schemas.microsoft.com/office/drawing/2014/main" id="{2D1EACB4-F44A-B74F-9ED5-BE0F8D4E6DF6}"/>
              </a:ext>
            </a:extLst>
          </p:cNvPr>
          <p:cNvGraphicFramePr>
            <a:graphicFrameLocks noGrp="1"/>
          </p:cNvGraphicFramePr>
          <p:nvPr>
            <p:extLst>
              <p:ext uri="{D42A27DB-BD31-4B8C-83A1-F6EECF244321}">
                <p14:modId xmlns:p14="http://schemas.microsoft.com/office/powerpoint/2010/main" val="3517721646"/>
              </p:ext>
            </p:extLst>
          </p:nvPr>
        </p:nvGraphicFramePr>
        <p:xfrm>
          <a:off x="1496491" y="2232469"/>
          <a:ext cx="8128000" cy="2393061"/>
        </p:xfrm>
        <a:graphic>
          <a:graphicData uri="http://schemas.openxmlformats.org/drawingml/2006/table">
            <a:tbl>
              <a:tblPr firstRow="1" bandRow="1">
                <a:tableStyleId>{5940675A-B579-460E-94D1-54222C63F5DA}</a:tableStyleId>
              </a:tblPr>
              <a:tblGrid>
                <a:gridCol w="4064000">
                  <a:extLst>
                    <a:ext uri="{9D8B030D-6E8A-4147-A177-3AD203B41FA5}">
                      <a16:colId xmlns:a16="http://schemas.microsoft.com/office/drawing/2014/main" val="1642615921"/>
                    </a:ext>
                  </a:extLst>
                </a:gridCol>
                <a:gridCol w="4064000">
                  <a:extLst>
                    <a:ext uri="{9D8B030D-6E8A-4147-A177-3AD203B41FA5}">
                      <a16:colId xmlns:a16="http://schemas.microsoft.com/office/drawing/2014/main" val="3812992782"/>
                    </a:ext>
                  </a:extLst>
                </a:gridCol>
              </a:tblGrid>
              <a:tr h="785043">
                <a:tc gridSpan="2">
                  <a:txBody>
                    <a:bodyPr/>
                    <a:lstStyle/>
                    <a:p>
                      <a:r>
                        <a:rPr lang="en-US" sz="2800" dirty="0">
                          <a:latin typeface="Century Gothic" panose="020B0502020202020204" pitchFamily="34" charset="0"/>
                        </a:rPr>
                        <a:t>Lesson C5.1.2</a:t>
                      </a:r>
                    </a:p>
                  </a:txBody>
                  <a:tcPr/>
                </a:tc>
                <a:tc hMerge="1">
                  <a:txBody>
                    <a:bodyPr/>
                    <a:lstStyle/>
                    <a:p>
                      <a:endParaRPr lang="en-US">
                        <a:latin typeface="Century Gothic" panose="020B0502020202020204" pitchFamily="34" charset="0"/>
                      </a:endParaRPr>
                    </a:p>
                  </a:txBody>
                  <a:tcPr/>
                </a:tc>
                <a:extLst>
                  <a:ext uri="{0D108BD9-81ED-4DB2-BD59-A6C34878D82A}">
                    <a16:rowId xmlns:a16="http://schemas.microsoft.com/office/drawing/2014/main" val="3837581013"/>
                  </a:ext>
                </a:extLst>
              </a:tr>
              <a:tr h="785043">
                <a:tc>
                  <a:txBody>
                    <a:bodyPr/>
                    <a:lstStyle/>
                    <a:p>
                      <a:r>
                        <a:rPr lang="en-US" dirty="0">
                          <a:latin typeface="Century Gothic" panose="020B0502020202020204" pitchFamily="34" charset="0"/>
                        </a:rPr>
                        <a:t>What was good about this lesson?</a:t>
                      </a:r>
                    </a:p>
                  </a:txBody>
                  <a:tcPr/>
                </a:tc>
                <a:tc>
                  <a:txBody>
                    <a:bodyPr/>
                    <a:lstStyle/>
                    <a:p>
                      <a:r>
                        <a:rPr lang="en-US" dirty="0">
                          <a:latin typeface="Century Gothic" panose="020B0502020202020204" pitchFamily="34" charset="0"/>
                        </a:rPr>
                        <a:t>What can we do to improve this lesson?</a:t>
                      </a:r>
                    </a:p>
                  </a:txBody>
                  <a:tcPr/>
                </a:tc>
                <a:extLst>
                  <a:ext uri="{0D108BD9-81ED-4DB2-BD59-A6C34878D82A}">
                    <a16:rowId xmlns:a16="http://schemas.microsoft.com/office/drawing/2014/main" val="1645917218"/>
                  </a:ext>
                </a:extLst>
              </a:tr>
              <a:tr h="822975">
                <a:tc>
                  <a:txBody>
                    <a:bodyPr/>
                    <a:lstStyle/>
                    <a:p>
                      <a:endParaRPr lang="en-US" dirty="0">
                        <a:latin typeface="Century Gothic" panose="020B0502020202020204" pitchFamily="34" charset="0"/>
                      </a:endParaRPr>
                    </a:p>
                  </a:txBody>
                  <a:tcPr/>
                </a:tc>
                <a:tc>
                  <a:txBody>
                    <a:bodyPr/>
                    <a:lstStyle/>
                    <a:p>
                      <a:endParaRPr lang="en-US" dirty="0">
                        <a:latin typeface="Century Gothic" panose="020B0502020202020204" pitchFamily="34" charset="0"/>
                      </a:endParaRPr>
                    </a:p>
                  </a:txBody>
                  <a:tcPr/>
                </a:tc>
                <a:extLst>
                  <a:ext uri="{0D108BD9-81ED-4DB2-BD59-A6C34878D82A}">
                    <a16:rowId xmlns:a16="http://schemas.microsoft.com/office/drawing/2014/main" val="3362698623"/>
                  </a:ext>
                </a:extLst>
              </a:tr>
            </a:tbl>
          </a:graphicData>
        </a:graphic>
      </p:graphicFrame>
      <p:sp>
        <p:nvSpPr>
          <p:cNvPr id="4" name="TextBox 3">
            <a:extLst>
              <a:ext uri="{FF2B5EF4-FFF2-40B4-BE49-F238E27FC236}">
                <a16:creationId xmlns:a16="http://schemas.microsoft.com/office/drawing/2014/main" id="{0CA90EEB-C2F3-6E47-A765-96DB893579C0}"/>
              </a:ext>
            </a:extLst>
          </p:cNvPr>
          <p:cNvSpPr txBox="1"/>
          <p:nvPr/>
        </p:nvSpPr>
        <p:spPr>
          <a:xfrm>
            <a:off x="1305677" y="5152355"/>
            <a:ext cx="9685411" cy="1200329"/>
          </a:xfrm>
          <a:prstGeom prst="rect">
            <a:avLst/>
          </a:prstGeom>
          <a:noFill/>
        </p:spPr>
        <p:txBody>
          <a:bodyPr wrap="square" rtlCol="0">
            <a:spAutoFit/>
          </a:bodyPr>
          <a:lstStyle/>
          <a:p>
            <a:r>
              <a:rPr lang="en-US" sz="2400" dirty="0">
                <a:solidFill>
                  <a:schemeClr val="accent1"/>
                </a:solidFill>
                <a:latin typeface="Century Gothic" panose="020B0502020202020204" pitchFamily="34" charset="0"/>
                <a:hlinkClick r:id="rId3">
                  <a:extLst>
                    <a:ext uri="{A12FA001-AC4F-418D-AE19-62706E023703}">
                      <ahyp:hlinkClr xmlns:ahyp="http://schemas.microsoft.com/office/drawing/2018/hyperlinkcolor" val="tx"/>
                    </a:ext>
                  </a:extLst>
                </a:hlinkClick>
              </a:rPr>
              <a:t>Send us your feedback by clicking this link </a:t>
            </a:r>
          </a:p>
          <a:p>
            <a:r>
              <a:rPr lang="en-US" sz="2400" dirty="0">
                <a:latin typeface="Century Gothic" panose="020B0502020202020204" pitchFamily="34" charset="0"/>
              </a:rPr>
              <a:t>or by emailing </a:t>
            </a:r>
            <a:r>
              <a:rPr lang="en-US" sz="2400" dirty="0">
                <a:solidFill>
                  <a:schemeClr val="accent1"/>
                </a:solidFill>
                <a:latin typeface="Century Gothic" panose="020B0502020202020204" pitchFamily="34" charset="0"/>
                <a:hlinkClick r:id="rId4">
                  <a:extLst>
                    <a:ext uri="{A12FA001-AC4F-418D-AE19-62706E023703}">
                      <ahyp:hlinkClr xmlns:ahyp="http://schemas.microsoft.com/office/drawing/2018/hyperlinkcolor" val="tx"/>
                    </a:ext>
                  </a:extLst>
                </a:hlinkClick>
              </a:rPr>
              <a:t>sciencemastery@arkonline.org</a:t>
            </a:r>
            <a:endParaRPr lang="en-US" sz="2400" dirty="0">
              <a:solidFill>
                <a:schemeClr val="accent1"/>
              </a:solidFill>
              <a:latin typeface="Century Gothic" panose="020B0502020202020204" pitchFamily="34" charset="0"/>
            </a:endParaRPr>
          </a:p>
          <a:p>
            <a:r>
              <a:rPr lang="en-US" sz="2400" dirty="0">
                <a:latin typeface="Century Gothic" panose="020B0502020202020204" pitchFamily="34" charset="0"/>
              </a:rPr>
              <a:t>Thank you!</a:t>
            </a:r>
          </a:p>
        </p:txBody>
      </p:sp>
    </p:spTree>
    <p:extLst>
      <p:ext uri="{BB962C8B-B14F-4D97-AF65-F5344CB8AC3E}">
        <p14:creationId xmlns:p14="http://schemas.microsoft.com/office/powerpoint/2010/main" val="3380038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 name="Google Shape;100;p1">
            <a:extLst>
              <a:ext uri="{FF2B5EF4-FFF2-40B4-BE49-F238E27FC236}">
                <a16:creationId xmlns:a16="http://schemas.microsoft.com/office/drawing/2014/main" id="{A3F4895E-1D02-224B-8268-6EB01190633F}"/>
              </a:ext>
            </a:extLst>
          </p:cNvPr>
          <p:cNvSpPr txBox="1"/>
          <p:nvPr/>
        </p:nvSpPr>
        <p:spPr>
          <a:xfrm>
            <a:off x="355599" y="297765"/>
            <a:ext cx="11281080" cy="547838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u="sng" dirty="0">
                <a:solidFill>
                  <a:schemeClr val="dk1"/>
                </a:solidFill>
                <a:latin typeface="Century Gothic"/>
                <a:ea typeface="Century Gothic"/>
                <a:cs typeface="Century Gothic"/>
                <a:sym typeface="Century Gothic"/>
              </a:rPr>
              <a:t>Crude Oil and Hydrocarbons</a:t>
            </a:r>
            <a:endParaRPr lang="en-GB" sz="2400" b="1" i="0" u="sng" strike="noStrike" cap="none" dirty="0">
              <a:solidFill>
                <a:schemeClr val="dk1"/>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2400"/>
              <a:buFont typeface="Arial"/>
              <a:buNone/>
            </a:pPr>
            <a:endParaRPr lang="en-GB" sz="2400" b="1" dirty="0">
              <a:solidFill>
                <a:schemeClr val="dk1"/>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2400"/>
              <a:buFont typeface="Arial"/>
              <a:buNone/>
            </a:pPr>
            <a:r>
              <a:rPr lang="en-GB" sz="2400" b="1" i="0" u="none" strike="noStrike" cap="none" dirty="0">
                <a:solidFill>
                  <a:schemeClr val="dk1"/>
                </a:solidFill>
                <a:latin typeface="Century Gothic"/>
                <a:ea typeface="Century Gothic"/>
                <a:cs typeface="Century Gothic"/>
                <a:sym typeface="Century Gothic"/>
              </a:rPr>
              <a:t>Do Now:</a:t>
            </a:r>
          </a:p>
          <a:p>
            <a:pPr marL="0" marR="0" lvl="0" indent="0" algn="l" rtl="0">
              <a:lnSpc>
                <a:spcPct val="100000"/>
              </a:lnSpc>
              <a:spcBef>
                <a:spcPts val="0"/>
              </a:spcBef>
              <a:spcAft>
                <a:spcPts val="0"/>
              </a:spcAft>
              <a:buClr>
                <a:srgbClr val="000000"/>
              </a:buClr>
              <a:buSzPts val="2400"/>
              <a:buFont typeface="Arial"/>
              <a:buNone/>
            </a:pPr>
            <a:endParaRPr sz="1400" b="0" i="0" u="none" strike="noStrike" cap="none" dirty="0">
              <a:solidFill>
                <a:srgbClr val="000000"/>
              </a:solidFill>
              <a:latin typeface="Arial"/>
              <a:ea typeface="Arial"/>
              <a:cs typeface="Arial"/>
              <a:sym typeface="Arial"/>
            </a:endParaRPr>
          </a:p>
          <a:p>
            <a:pPr marL="457200" marR="0" lvl="0" indent="-457200" algn="l" rtl="0">
              <a:lnSpc>
                <a:spcPct val="100000"/>
              </a:lnSpc>
              <a:spcBef>
                <a:spcPts val="0"/>
              </a:spcBef>
              <a:spcAft>
                <a:spcPts val="0"/>
              </a:spcAft>
              <a:buClr>
                <a:schemeClr val="dk1"/>
              </a:buClr>
              <a:buSzPts val="2400"/>
              <a:buAutoNum type="arabicPeriod"/>
            </a:pPr>
            <a:r>
              <a:rPr lang="en-GB" sz="2400" dirty="0">
                <a:solidFill>
                  <a:schemeClr val="dk1"/>
                </a:solidFill>
                <a:latin typeface="Century Gothic"/>
                <a:ea typeface="Century Gothic"/>
                <a:cs typeface="Century Gothic"/>
                <a:sym typeface="Century Gothic"/>
              </a:rPr>
              <a:t>State the type of elements that form covalent bonds.</a:t>
            </a:r>
          </a:p>
          <a:p>
            <a:pPr marL="457200" marR="0" lvl="0" indent="-457200" algn="l" rtl="0">
              <a:lnSpc>
                <a:spcPct val="100000"/>
              </a:lnSpc>
              <a:spcBef>
                <a:spcPts val="0"/>
              </a:spcBef>
              <a:spcAft>
                <a:spcPts val="0"/>
              </a:spcAft>
              <a:buClr>
                <a:schemeClr val="dk1"/>
              </a:buClr>
              <a:buSzPts val="2400"/>
              <a:buAutoNum type="arabicPeriod"/>
            </a:pPr>
            <a:r>
              <a:rPr lang="en-GB" sz="2400" dirty="0">
                <a:solidFill>
                  <a:schemeClr val="dk1"/>
                </a:solidFill>
                <a:latin typeface="Century Gothic"/>
                <a:ea typeface="Century Gothic"/>
                <a:cs typeface="Century Gothic"/>
                <a:sym typeface="Century Gothic"/>
              </a:rPr>
              <a:t>Describe what happens to electrons when a covalent bond is formed.</a:t>
            </a:r>
          </a:p>
          <a:p>
            <a:pPr marL="457200" marR="0" lvl="0" indent="-457200" algn="l" rtl="0">
              <a:lnSpc>
                <a:spcPct val="100000"/>
              </a:lnSpc>
              <a:spcBef>
                <a:spcPts val="0"/>
              </a:spcBef>
              <a:spcAft>
                <a:spcPts val="0"/>
              </a:spcAft>
              <a:buClr>
                <a:schemeClr val="dk1"/>
              </a:buClr>
              <a:buSzPts val="2400"/>
              <a:buAutoNum type="arabicPeriod"/>
            </a:pPr>
            <a:r>
              <a:rPr lang="en-GB" sz="2400" dirty="0">
                <a:solidFill>
                  <a:schemeClr val="dk1"/>
                </a:solidFill>
                <a:latin typeface="Century Gothic"/>
                <a:ea typeface="Century Gothic"/>
                <a:cs typeface="Century Gothic"/>
                <a:sym typeface="Century Gothic"/>
              </a:rPr>
              <a:t>Define a compound.</a:t>
            </a:r>
          </a:p>
          <a:p>
            <a:pPr marL="457200" indent="-457200">
              <a:buClr>
                <a:schemeClr val="dk1"/>
              </a:buClr>
              <a:buSzPts val="2400"/>
              <a:buFontTx/>
              <a:buAutoNum type="arabicPeriod"/>
            </a:pPr>
            <a:r>
              <a:rPr lang="en-GB" sz="2400" dirty="0">
                <a:solidFill>
                  <a:schemeClr val="dk1"/>
                </a:solidFill>
                <a:latin typeface="Century Gothic"/>
                <a:ea typeface="Century Gothic"/>
                <a:cs typeface="Century Gothic"/>
                <a:sym typeface="Century Gothic"/>
              </a:rPr>
              <a:t>Define a molecule.</a:t>
            </a:r>
          </a:p>
          <a:p>
            <a:pPr marL="457200" indent="-457200">
              <a:buClr>
                <a:schemeClr val="dk1"/>
              </a:buClr>
              <a:buSzPts val="2400"/>
              <a:buFontTx/>
              <a:buAutoNum type="arabicPeriod"/>
            </a:pPr>
            <a:r>
              <a:rPr lang="en-GB" sz="2400" dirty="0">
                <a:solidFill>
                  <a:schemeClr val="dk1"/>
                </a:solidFill>
                <a:latin typeface="Century Gothic"/>
                <a:ea typeface="Century Gothic"/>
                <a:cs typeface="Century Gothic"/>
                <a:sym typeface="Century Gothic"/>
              </a:rPr>
              <a:t>Calculate the relative formula mass of methane (CH</a:t>
            </a:r>
            <a:r>
              <a:rPr lang="en-GB" sz="2400" baseline="-25000" dirty="0">
                <a:solidFill>
                  <a:schemeClr val="dk1"/>
                </a:solidFill>
                <a:latin typeface="Century Gothic"/>
                <a:ea typeface="Century Gothic"/>
                <a:cs typeface="Century Gothic"/>
                <a:sym typeface="Century Gothic"/>
              </a:rPr>
              <a:t>4</a:t>
            </a:r>
            <a:r>
              <a:rPr lang="en-GB" sz="2400" dirty="0">
                <a:solidFill>
                  <a:schemeClr val="dk1"/>
                </a:solidFill>
                <a:latin typeface="Century Gothic"/>
                <a:ea typeface="Century Gothic"/>
                <a:cs typeface="Century Gothic"/>
                <a:sym typeface="Century Gothic"/>
              </a:rPr>
              <a:t>). C=12, H=1</a:t>
            </a:r>
          </a:p>
          <a:p>
            <a:pPr lvl="0">
              <a:buClr>
                <a:schemeClr val="dk1"/>
              </a:buClr>
              <a:buSzPts val="2400"/>
            </a:pPr>
            <a:endParaRPr lang="en-GB" sz="2400" dirty="0">
              <a:solidFill>
                <a:schemeClr val="dk1"/>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2400"/>
              <a:buFont typeface="Arial"/>
              <a:buNone/>
            </a:pPr>
            <a:r>
              <a:rPr lang="en-US" sz="2400" b="1" i="0" u="none" strike="noStrike" cap="none" dirty="0">
                <a:solidFill>
                  <a:schemeClr val="dk1"/>
                </a:solidFill>
                <a:latin typeface="Century Gothic"/>
                <a:ea typeface="Century Gothic"/>
                <a:cs typeface="Century Gothic"/>
                <a:sym typeface="Century Gothic"/>
              </a:rPr>
              <a:t>Drill:</a:t>
            </a:r>
          </a:p>
          <a:p>
            <a:pPr marR="0" lvl="0" algn="l" rtl="0">
              <a:lnSpc>
                <a:spcPct val="100000"/>
              </a:lnSpc>
              <a:spcBef>
                <a:spcPts val="0"/>
              </a:spcBef>
              <a:spcAft>
                <a:spcPts val="0"/>
              </a:spcAft>
              <a:buClr>
                <a:schemeClr val="dk1"/>
              </a:buClr>
              <a:buSzPts val="2400"/>
            </a:pPr>
            <a:r>
              <a:rPr lang="en-US" sz="2400" dirty="0">
                <a:solidFill>
                  <a:schemeClr val="dk1"/>
                </a:solidFill>
                <a:latin typeface="Century Gothic"/>
                <a:ea typeface="Century Gothic"/>
                <a:cs typeface="Century Gothic"/>
                <a:sym typeface="Century Gothic"/>
              </a:rPr>
              <a:t>Here are some common chemical formulae: CO</a:t>
            </a:r>
            <a:r>
              <a:rPr lang="en-US" sz="2400" baseline="-25000" dirty="0">
                <a:solidFill>
                  <a:schemeClr val="dk1"/>
                </a:solidFill>
                <a:latin typeface="Century Gothic"/>
                <a:ea typeface="Century Gothic"/>
                <a:cs typeface="Century Gothic"/>
                <a:sym typeface="Century Gothic"/>
              </a:rPr>
              <a:t>2</a:t>
            </a:r>
            <a:r>
              <a:rPr lang="en-US" sz="2400" dirty="0">
                <a:solidFill>
                  <a:schemeClr val="dk1"/>
                </a:solidFill>
                <a:latin typeface="Century Gothic"/>
                <a:ea typeface="Century Gothic"/>
                <a:cs typeface="Century Gothic"/>
                <a:sym typeface="Century Gothic"/>
              </a:rPr>
              <a:t>, H</a:t>
            </a:r>
            <a:r>
              <a:rPr lang="en-US" sz="2400" baseline="-25000" dirty="0">
                <a:solidFill>
                  <a:schemeClr val="dk1"/>
                </a:solidFill>
                <a:latin typeface="Century Gothic"/>
                <a:ea typeface="Century Gothic"/>
                <a:cs typeface="Century Gothic"/>
                <a:sym typeface="Century Gothic"/>
              </a:rPr>
              <a:t>2</a:t>
            </a:r>
            <a:r>
              <a:rPr lang="en-US" sz="2400" dirty="0">
                <a:solidFill>
                  <a:schemeClr val="dk1"/>
                </a:solidFill>
                <a:latin typeface="Century Gothic"/>
                <a:ea typeface="Century Gothic"/>
                <a:cs typeface="Century Gothic"/>
                <a:sym typeface="Century Gothic"/>
              </a:rPr>
              <a:t>O, O</a:t>
            </a:r>
            <a:r>
              <a:rPr lang="en-US" sz="2400" baseline="-25000" dirty="0">
                <a:solidFill>
                  <a:schemeClr val="dk1"/>
                </a:solidFill>
                <a:latin typeface="Century Gothic"/>
                <a:ea typeface="Century Gothic"/>
                <a:cs typeface="Century Gothic"/>
                <a:sym typeface="Century Gothic"/>
              </a:rPr>
              <a:t>2</a:t>
            </a:r>
            <a:r>
              <a:rPr lang="en-US" sz="2400" dirty="0">
                <a:solidFill>
                  <a:schemeClr val="dk1"/>
                </a:solidFill>
                <a:latin typeface="Century Gothic"/>
                <a:ea typeface="Century Gothic"/>
                <a:cs typeface="Century Gothic"/>
                <a:sym typeface="Century Gothic"/>
              </a:rPr>
              <a:t>, NaC</a:t>
            </a:r>
            <a:r>
              <a:rPr lang="en-US" sz="2400" dirty="0">
                <a:solidFill>
                  <a:schemeClr val="dk1"/>
                </a:solidFill>
                <a:latin typeface="PT Sans" panose="020B0503020203020204" pitchFamily="34" charset="77"/>
                <a:ea typeface="Century Gothic"/>
                <a:cs typeface="Century Gothic"/>
                <a:sym typeface="Century Gothic"/>
              </a:rPr>
              <a:t>l</a:t>
            </a:r>
            <a:r>
              <a:rPr lang="en-US" sz="2400" dirty="0">
                <a:solidFill>
                  <a:schemeClr val="dk1"/>
                </a:solidFill>
                <a:latin typeface="Century Gothic"/>
                <a:ea typeface="Century Gothic"/>
                <a:cs typeface="Century Gothic"/>
                <a:sym typeface="Century Gothic"/>
              </a:rPr>
              <a:t>, Ca(OH)</a:t>
            </a:r>
            <a:r>
              <a:rPr lang="en-US" sz="2400" baseline="-25000" dirty="0">
                <a:solidFill>
                  <a:schemeClr val="dk1"/>
                </a:solidFill>
                <a:latin typeface="Century Gothic"/>
                <a:ea typeface="Century Gothic"/>
                <a:cs typeface="Century Gothic"/>
                <a:sym typeface="Century Gothic"/>
              </a:rPr>
              <a:t>2</a:t>
            </a:r>
            <a:r>
              <a:rPr lang="en-US" sz="2400" dirty="0">
                <a:solidFill>
                  <a:schemeClr val="dk1"/>
                </a:solidFill>
                <a:latin typeface="Century Gothic"/>
                <a:ea typeface="Century Gothic"/>
                <a:cs typeface="Century Gothic"/>
                <a:sym typeface="Century Gothic"/>
              </a:rPr>
              <a:t>.</a:t>
            </a:r>
          </a:p>
          <a:p>
            <a:pPr marL="457200" marR="0" lvl="0" indent="-457200" algn="l" rtl="0">
              <a:lnSpc>
                <a:spcPct val="100000"/>
              </a:lnSpc>
              <a:spcBef>
                <a:spcPts val="0"/>
              </a:spcBef>
              <a:spcAft>
                <a:spcPts val="0"/>
              </a:spcAft>
              <a:buClr>
                <a:schemeClr val="dk1"/>
              </a:buClr>
              <a:buSzPts val="2400"/>
              <a:buAutoNum type="arabicPeriod"/>
            </a:pPr>
            <a:r>
              <a:rPr lang="en-US" sz="2400" dirty="0">
                <a:solidFill>
                  <a:schemeClr val="dk1"/>
                </a:solidFill>
                <a:latin typeface="Century Gothic"/>
                <a:ea typeface="Century Gothic"/>
                <a:cs typeface="Century Gothic"/>
                <a:sym typeface="Century Gothic"/>
              </a:rPr>
              <a:t>Identify which of these formulae represent elements.</a:t>
            </a:r>
          </a:p>
          <a:p>
            <a:pPr marL="457200" marR="0" lvl="0" indent="-457200" algn="l" rtl="0">
              <a:lnSpc>
                <a:spcPct val="100000"/>
              </a:lnSpc>
              <a:spcBef>
                <a:spcPts val="0"/>
              </a:spcBef>
              <a:spcAft>
                <a:spcPts val="0"/>
              </a:spcAft>
              <a:buClr>
                <a:schemeClr val="dk1"/>
              </a:buClr>
              <a:buSzPts val="2400"/>
              <a:buAutoNum type="arabicPeriod"/>
            </a:pPr>
            <a:r>
              <a:rPr lang="en-US" sz="2400" dirty="0">
                <a:solidFill>
                  <a:schemeClr val="dk1"/>
                </a:solidFill>
                <a:latin typeface="Century Gothic"/>
                <a:ea typeface="Century Gothic"/>
                <a:cs typeface="Century Gothic"/>
                <a:sym typeface="Century Gothic"/>
              </a:rPr>
              <a:t>Identify which of these formulae represent compounds.</a:t>
            </a:r>
          </a:p>
          <a:p>
            <a:pPr marL="457200" marR="0" lvl="0" indent="-457200" algn="l" rtl="0">
              <a:lnSpc>
                <a:spcPct val="100000"/>
              </a:lnSpc>
              <a:spcBef>
                <a:spcPts val="0"/>
              </a:spcBef>
              <a:spcAft>
                <a:spcPts val="0"/>
              </a:spcAft>
              <a:buClr>
                <a:schemeClr val="dk1"/>
              </a:buClr>
              <a:buSzPts val="2400"/>
              <a:buAutoNum type="arabicPeriod"/>
            </a:pPr>
            <a:r>
              <a:rPr lang="en-US" sz="2400" dirty="0">
                <a:solidFill>
                  <a:schemeClr val="dk1"/>
                </a:solidFill>
                <a:latin typeface="Century Gothic"/>
                <a:ea typeface="Century Gothic"/>
                <a:cs typeface="Century Gothic"/>
                <a:sym typeface="Century Gothic"/>
              </a:rPr>
              <a:t>Identify which of these formulae would form molecules. </a:t>
            </a:r>
          </a:p>
        </p:txBody>
      </p:sp>
      <p:pic>
        <p:nvPicPr>
          <p:cNvPr id="2" name="Picture 1" descr="Icon&#10;&#10;Description automatically generated">
            <a:extLst>
              <a:ext uri="{FF2B5EF4-FFF2-40B4-BE49-F238E27FC236}">
                <a16:creationId xmlns:a16="http://schemas.microsoft.com/office/drawing/2014/main" id="{9F730F70-0749-FF01-10E6-FE417796D5B5}"/>
              </a:ext>
            </a:extLst>
          </p:cNvPr>
          <p:cNvPicPr>
            <a:picLocks noChangeAspect="1"/>
          </p:cNvPicPr>
          <p:nvPr/>
        </p:nvPicPr>
        <p:blipFill>
          <a:blip r:embed="rId3">
            <a:clrChange>
              <a:clrFrom>
                <a:srgbClr val="FEFEFE"/>
              </a:clrFrom>
              <a:clrTo>
                <a:srgbClr val="FEFEFE">
                  <a:alpha val="0"/>
                </a:srgbClr>
              </a:clrTo>
            </a:clrChange>
          </a:blip>
          <a:stretch>
            <a:fillRect/>
          </a:stretch>
        </p:blipFill>
        <p:spPr>
          <a:xfrm>
            <a:off x="10680335" y="5513946"/>
            <a:ext cx="707013" cy="1175908"/>
          </a:xfrm>
          <a:prstGeom prst="rect">
            <a:avLst/>
          </a:prstGeom>
        </p:spPr>
      </p:pic>
    </p:spTree>
    <p:extLst>
      <p:ext uri="{BB962C8B-B14F-4D97-AF65-F5344CB8AC3E}">
        <p14:creationId xmlns:p14="http://schemas.microsoft.com/office/powerpoint/2010/main" val="33304007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 name="Google Shape;100;p1">
            <a:extLst>
              <a:ext uri="{FF2B5EF4-FFF2-40B4-BE49-F238E27FC236}">
                <a16:creationId xmlns:a16="http://schemas.microsoft.com/office/drawing/2014/main" id="{A3F4895E-1D02-224B-8268-6EB01190633F}"/>
              </a:ext>
            </a:extLst>
          </p:cNvPr>
          <p:cNvSpPr txBox="1"/>
          <p:nvPr/>
        </p:nvSpPr>
        <p:spPr>
          <a:xfrm>
            <a:off x="355599" y="297765"/>
            <a:ext cx="11184760" cy="473971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i="0" u="sng" strike="noStrike" cap="none" dirty="0">
                <a:solidFill>
                  <a:schemeClr val="dk1"/>
                </a:solidFill>
                <a:latin typeface="Century Gothic"/>
                <a:ea typeface="Century Gothic"/>
                <a:cs typeface="Century Gothic"/>
                <a:sym typeface="Century Gothic"/>
              </a:rPr>
              <a:t>Crude Oil and Hydrocarbons</a:t>
            </a:r>
          </a:p>
          <a:p>
            <a:pPr marL="0" marR="0" lvl="0" indent="0" algn="l" rtl="0">
              <a:lnSpc>
                <a:spcPct val="100000"/>
              </a:lnSpc>
              <a:spcBef>
                <a:spcPts val="0"/>
              </a:spcBef>
              <a:spcAft>
                <a:spcPts val="0"/>
              </a:spcAft>
              <a:buClr>
                <a:srgbClr val="000000"/>
              </a:buClr>
              <a:buSzPts val="2400"/>
              <a:buFont typeface="Arial"/>
              <a:buNone/>
            </a:pPr>
            <a:endParaRPr lang="en-GB" sz="2400" b="1" dirty="0">
              <a:solidFill>
                <a:schemeClr val="dk1"/>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2400"/>
              <a:buFont typeface="Arial"/>
              <a:buNone/>
            </a:pPr>
            <a:r>
              <a:rPr lang="en-GB" sz="2400" b="1" i="0" u="none" strike="noStrike" cap="none" dirty="0">
                <a:solidFill>
                  <a:schemeClr val="dk1"/>
                </a:solidFill>
                <a:latin typeface="Century Gothic"/>
                <a:ea typeface="Century Gothic"/>
                <a:cs typeface="Century Gothic"/>
                <a:sym typeface="Century Gothic"/>
              </a:rPr>
              <a:t>Read Now:</a:t>
            </a:r>
          </a:p>
          <a:p>
            <a:pPr marL="0" marR="0" lvl="0" indent="0" algn="l" rtl="0">
              <a:lnSpc>
                <a:spcPct val="100000"/>
              </a:lnSpc>
              <a:spcBef>
                <a:spcPts val="0"/>
              </a:spcBef>
              <a:spcAft>
                <a:spcPts val="0"/>
              </a:spcAft>
              <a:buClr>
                <a:srgbClr val="000000"/>
              </a:buClr>
              <a:buSzPts val="2400"/>
              <a:buFont typeface="Arial"/>
              <a:buNone/>
            </a:pPr>
            <a:endParaRPr lang="en-GB" sz="1200" b="1" dirty="0">
              <a:solidFill>
                <a:schemeClr val="dk1"/>
              </a:solidFill>
              <a:latin typeface="Century Gothic"/>
              <a:ea typeface="Century Gothic"/>
              <a:cs typeface="Century Gothic"/>
              <a:sym typeface="Century Gothic"/>
            </a:endParaRPr>
          </a:p>
          <a:p>
            <a:pPr lvl="0" algn="just">
              <a:buClr>
                <a:srgbClr val="000000"/>
              </a:buClr>
              <a:buSzPts val="2400"/>
            </a:pPr>
            <a:r>
              <a:rPr lang="en-GB" sz="2000" dirty="0">
                <a:solidFill>
                  <a:schemeClr val="dk1"/>
                </a:solidFill>
                <a:latin typeface="Century Gothic"/>
                <a:ea typeface="Arial"/>
                <a:cs typeface="Arial"/>
                <a:sym typeface="Century Gothic"/>
              </a:rPr>
              <a:t>Crude oil is one of the most important energy sources in the world and is used in many aspects of everyday life, from fuel and heating, to petrochemicals, tarmac for roads and plastics. Crude oil is a fossil fuel found deep underground rocks, so it is a finite or non-renewable resource. It is made of the remains of ancient biomass that lived and died millions of years ago. It is mainly from plankton, which was buried under many layers of mud. Crude oil itself is a mixture of different compounds called hydrocarbons. Crude oil is a very valuable resource, sometimes described as ‘liquid gold’ because it is so valuable. 5 countries are responsible for nearly half the global production of crude oil: the USA, Saudi Arabia, Russia, Iran and Canada. </a:t>
            </a:r>
            <a:endParaRPr lang="en-GB" sz="2400" dirty="0">
              <a:solidFill>
                <a:srgbClr val="000000"/>
              </a:solidFill>
              <a:latin typeface="Century Gothic" panose="020B0502020202020204" pitchFamily="34" charset="0"/>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endParaRPr sz="1400" b="0" i="0" u="none" strike="noStrike" cap="none" dirty="0">
              <a:solidFill>
                <a:srgbClr val="000000"/>
              </a:solidFill>
              <a:latin typeface="Arial"/>
              <a:ea typeface="Arial"/>
              <a:cs typeface="Arial"/>
              <a:sym typeface="Arial"/>
            </a:endParaRPr>
          </a:p>
          <a:p>
            <a:pPr marL="457200" marR="0" lvl="0" indent="-457200" algn="l" rtl="0">
              <a:lnSpc>
                <a:spcPct val="100000"/>
              </a:lnSpc>
              <a:spcBef>
                <a:spcPts val="0"/>
              </a:spcBef>
              <a:spcAft>
                <a:spcPts val="0"/>
              </a:spcAft>
              <a:buClr>
                <a:schemeClr val="dk1"/>
              </a:buClr>
              <a:buSzPct val="100000"/>
              <a:buFont typeface="+mj-lt"/>
              <a:buAutoNum type="arabicPeriod"/>
            </a:pPr>
            <a:endParaRPr lang="en-GB" sz="2400" dirty="0">
              <a:solidFill>
                <a:schemeClr val="dk1"/>
              </a:solidFill>
              <a:latin typeface="Century Gothic"/>
              <a:ea typeface="Century Gothic"/>
              <a:cs typeface="Century Gothic"/>
              <a:sym typeface="Century Gothic"/>
            </a:endParaRPr>
          </a:p>
        </p:txBody>
      </p:sp>
      <p:sp>
        <p:nvSpPr>
          <p:cNvPr id="4" name="TextBox 3">
            <a:extLst>
              <a:ext uri="{FF2B5EF4-FFF2-40B4-BE49-F238E27FC236}">
                <a16:creationId xmlns:a16="http://schemas.microsoft.com/office/drawing/2014/main" id="{B91102DD-A228-F327-C6D1-2906BA5F3FB3}"/>
              </a:ext>
            </a:extLst>
          </p:cNvPr>
          <p:cNvSpPr txBox="1"/>
          <p:nvPr/>
        </p:nvSpPr>
        <p:spPr>
          <a:xfrm>
            <a:off x="380461" y="4823702"/>
            <a:ext cx="10809315" cy="1631216"/>
          </a:xfrm>
          <a:prstGeom prst="rect">
            <a:avLst/>
          </a:prstGeom>
          <a:noFill/>
        </p:spPr>
        <p:txBody>
          <a:bodyPr wrap="square">
            <a:spAutoFit/>
          </a:bodyPr>
          <a:lstStyle/>
          <a:p>
            <a:pPr marL="457200" marR="0" lvl="0" indent="-457200" algn="l" rtl="0">
              <a:lnSpc>
                <a:spcPct val="100000"/>
              </a:lnSpc>
              <a:spcBef>
                <a:spcPts val="0"/>
              </a:spcBef>
              <a:spcAft>
                <a:spcPts val="0"/>
              </a:spcAft>
              <a:buClr>
                <a:schemeClr val="dk1"/>
              </a:buClr>
              <a:buSzPct val="100000"/>
              <a:buFont typeface="+mj-lt"/>
              <a:buAutoNum type="arabicPeriod"/>
            </a:pPr>
            <a:r>
              <a:rPr lang="en-GB" sz="2000" dirty="0">
                <a:solidFill>
                  <a:schemeClr val="dk1"/>
                </a:solidFill>
                <a:latin typeface="Century Gothic"/>
                <a:ea typeface="Century Gothic"/>
                <a:cs typeface="Century Gothic"/>
                <a:sym typeface="Century Gothic"/>
              </a:rPr>
              <a:t>State how crude oil is used in everyday life.</a:t>
            </a:r>
          </a:p>
          <a:p>
            <a:pPr marL="457200" marR="0" lvl="0" indent="-457200" algn="l" rtl="0">
              <a:lnSpc>
                <a:spcPct val="100000"/>
              </a:lnSpc>
              <a:spcBef>
                <a:spcPts val="0"/>
              </a:spcBef>
              <a:spcAft>
                <a:spcPts val="0"/>
              </a:spcAft>
              <a:buClr>
                <a:schemeClr val="dk1"/>
              </a:buClr>
              <a:buSzPct val="100000"/>
              <a:buFont typeface="+mj-lt"/>
              <a:buAutoNum type="arabicPeriod"/>
            </a:pPr>
            <a:r>
              <a:rPr lang="en-GB" sz="2000" b="0" i="0" u="none" strike="noStrike" cap="none" dirty="0">
                <a:solidFill>
                  <a:schemeClr val="dk1"/>
                </a:solidFill>
                <a:latin typeface="Century Gothic"/>
                <a:ea typeface="Century Gothic"/>
                <a:cs typeface="Century Gothic"/>
                <a:sym typeface="Century Gothic"/>
              </a:rPr>
              <a:t>Describe where crude oil is </a:t>
            </a:r>
            <a:r>
              <a:rPr lang="en-GB" sz="2000" dirty="0">
                <a:solidFill>
                  <a:schemeClr val="dk1"/>
                </a:solidFill>
                <a:latin typeface="Century Gothic"/>
                <a:ea typeface="Century Gothic"/>
                <a:cs typeface="Century Gothic"/>
                <a:sym typeface="Century Gothic"/>
              </a:rPr>
              <a:t>found.</a:t>
            </a:r>
            <a:endParaRPr lang="en-GB" sz="2000" b="0" i="0" u="none" strike="noStrike" cap="none" dirty="0">
              <a:solidFill>
                <a:schemeClr val="dk1"/>
              </a:solidFill>
              <a:latin typeface="Century Gothic"/>
              <a:ea typeface="Century Gothic"/>
              <a:cs typeface="Century Gothic"/>
              <a:sym typeface="Century Gothic"/>
            </a:endParaRPr>
          </a:p>
          <a:p>
            <a:pPr marL="457200" lvl="0" indent="-457200">
              <a:buClr>
                <a:schemeClr val="dk1"/>
              </a:buClr>
              <a:buSzPct val="100000"/>
              <a:buFont typeface="+mj-lt"/>
              <a:buAutoNum type="arabicPeriod"/>
            </a:pPr>
            <a:r>
              <a:rPr lang="en-GB" sz="2000" dirty="0">
                <a:solidFill>
                  <a:schemeClr val="dk1"/>
                </a:solidFill>
                <a:latin typeface="Century Gothic"/>
                <a:sym typeface="Century Gothic"/>
              </a:rPr>
              <a:t>Describe what crude oil is made from.</a:t>
            </a:r>
          </a:p>
          <a:p>
            <a:pPr marL="457200" lvl="0" indent="-457200">
              <a:buClr>
                <a:schemeClr val="dk1"/>
              </a:buClr>
              <a:buSzPct val="100000"/>
              <a:buFont typeface="+mj-lt"/>
              <a:buAutoNum type="arabicPeriod"/>
            </a:pPr>
            <a:r>
              <a:rPr lang="en-GB" sz="2000" dirty="0">
                <a:solidFill>
                  <a:schemeClr val="dk1"/>
                </a:solidFill>
                <a:latin typeface="Century Gothic"/>
                <a:sym typeface="Century Gothic"/>
              </a:rPr>
              <a:t>Explain whether crude oil is a renewable or non-renewable resource.</a:t>
            </a:r>
          </a:p>
          <a:p>
            <a:pPr marL="457200" lvl="0" indent="-457200">
              <a:buClr>
                <a:schemeClr val="dk1"/>
              </a:buClr>
              <a:buSzPct val="100000"/>
              <a:buFont typeface="+mj-lt"/>
              <a:buAutoNum type="arabicPeriod"/>
            </a:pPr>
            <a:r>
              <a:rPr lang="en-GB" sz="2000" dirty="0">
                <a:solidFill>
                  <a:schemeClr val="dk1"/>
                </a:solidFill>
                <a:latin typeface="Century Gothic"/>
                <a:sym typeface="Century Gothic"/>
              </a:rPr>
              <a:t>Name the countries that are the largest producers of crude oil. </a:t>
            </a:r>
          </a:p>
        </p:txBody>
      </p:sp>
      <p:pic>
        <p:nvPicPr>
          <p:cNvPr id="2" name="Picture 1" descr="Icon&#10;&#10;Description automatically generated">
            <a:extLst>
              <a:ext uri="{FF2B5EF4-FFF2-40B4-BE49-F238E27FC236}">
                <a16:creationId xmlns:a16="http://schemas.microsoft.com/office/drawing/2014/main" id="{B0C1B3DC-842B-5D53-B736-21A6E4F95669}"/>
              </a:ext>
            </a:extLst>
          </p:cNvPr>
          <p:cNvPicPr>
            <a:picLocks noChangeAspect="1"/>
          </p:cNvPicPr>
          <p:nvPr/>
        </p:nvPicPr>
        <p:blipFill>
          <a:blip r:embed="rId3">
            <a:clrChange>
              <a:clrFrom>
                <a:srgbClr val="FEFEFE"/>
              </a:clrFrom>
              <a:clrTo>
                <a:srgbClr val="FEFEFE">
                  <a:alpha val="0"/>
                </a:srgbClr>
              </a:clrTo>
            </a:clrChange>
          </a:blip>
          <a:stretch>
            <a:fillRect/>
          </a:stretch>
        </p:blipFill>
        <p:spPr>
          <a:xfrm>
            <a:off x="10680335" y="5513946"/>
            <a:ext cx="707013" cy="1175908"/>
          </a:xfrm>
          <a:prstGeom prst="rect">
            <a:avLst/>
          </a:prstGeom>
        </p:spPr>
      </p:pic>
    </p:spTree>
    <p:extLst>
      <p:ext uri="{BB962C8B-B14F-4D97-AF65-F5344CB8AC3E}">
        <p14:creationId xmlns:p14="http://schemas.microsoft.com/office/powerpoint/2010/main" val="31173687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Free Oil Drill vector and picture">
            <a:extLst>
              <a:ext uri="{FF2B5EF4-FFF2-40B4-BE49-F238E27FC236}">
                <a16:creationId xmlns:a16="http://schemas.microsoft.com/office/drawing/2014/main" id="{74B846C5-EDAA-CD10-0807-126B9A0D6A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67563" y="141198"/>
            <a:ext cx="5024437" cy="471655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21F6D3BF-8D78-3D41-8D2E-5FED3055FC80}"/>
              </a:ext>
            </a:extLst>
          </p:cNvPr>
          <p:cNvSpPr>
            <a:spLocks noGrp="1"/>
          </p:cNvSpPr>
          <p:nvPr>
            <p:ph type="title"/>
          </p:nvPr>
        </p:nvSpPr>
        <p:spPr/>
        <p:txBody>
          <a:bodyPr>
            <a:normAutofit/>
          </a:bodyPr>
          <a:lstStyle/>
          <a:p>
            <a:r>
              <a:rPr lang="en-GB" dirty="0">
                <a:latin typeface="Century Gothic" panose="020B0502020202020204" pitchFamily="34" charset="0"/>
              </a:rPr>
              <a:t>C5.1.2</a:t>
            </a:r>
            <a:endParaRPr lang="en-US" dirty="0">
              <a:latin typeface="Century Gothic" panose="020B0502020202020204" pitchFamily="34" charset="0"/>
            </a:endParaRPr>
          </a:p>
        </p:txBody>
      </p:sp>
      <p:sp>
        <p:nvSpPr>
          <p:cNvPr id="3" name="Content Placeholder 2">
            <a:extLst>
              <a:ext uri="{FF2B5EF4-FFF2-40B4-BE49-F238E27FC236}">
                <a16:creationId xmlns:a16="http://schemas.microsoft.com/office/drawing/2014/main" id="{8676A10C-2676-7549-90A1-140565D5F092}"/>
              </a:ext>
            </a:extLst>
          </p:cNvPr>
          <p:cNvSpPr>
            <a:spLocks noGrp="1"/>
          </p:cNvSpPr>
          <p:nvPr>
            <p:ph idx="1"/>
          </p:nvPr>
        </p:nvSpPr>
        <p:spPr>
          <a:xfrm>
            <a:off x="509478" y="1315006"/>
            <a:ext cx="7585405" cy="1217993"/>
          </a:xfrm>
        </p:spPr>
        <p:txBody>
          <a:bodyPr/>
          <a:lstStyle/>
          <a:p>
            <a:r>
              <a:rPr lang="en-US" dirty="0">
                <a:latin typeface="Century Gothic" panose="020B0502020202020204" pitchFamily="34" charset="0"/>
              </a:rPr>
              <a:t>Crude Oil and Hydrocarbons</a:t>
            </a:r>
          </a:p>
        </p:txBody>
      </p:sp>
      <p:sp>
        <p:nvSpPr>
          <p:cNvPr id="11" name="TextBox 10">
            <a:extLst>
              <a:ext uri="{FF2B5EF4-FFF2-40B4-BE49-F238E27FC236}">
                <a16:creationId xmlns:a16="http://schemas.microsoft.com/office/drawing/2014/main" id="{F58D9455-7132-AB48-A7AD-4AAE19E9E0D4}"/>
              </a:ext>
            </a:extLst>
          </p:cNvPr>
          <p:cNvSpPr txBox="1"/>
          <p:nvPr/>
        </p:nvSpPr>
        <p:spPr>
          <a:xfrm>
            <a:off x="10103852" y="216282"/>
            <a:ext cx="1550424"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32BD5A6-70F3-0F45-B0B1-E3CB882C5842}" type="datetime1">
              <a:rPr kumimoji="0" lang="en-GB" sz="2000" b="0" i="0" u="none" strike="noStrike" kern="1200" cap="none" spc="0" normalizeH="0" baseline="0" noProof="0" smtClean="0">
                <a:ln>
                  <a:noFill/>
                </a:ln>
                <a:solidFill>
                  <a:srgbClr val="000000"/>
                </a:solidFill>
                <a:effectLst/>
                <a:uLnTx/>
                <a:uFillTx/>
                <a:latin typeface="Century Gothic" panose="020B0502020202020204" pitchFamily="34" charset="0"/>
                <a:ea typeface="+mn-ea"/>
                <a:cs typeface="Arial"/>
                <a:sym typeface="Arial"/>
              </a:rPr>
              <a:pPr marL="0" marR="0" lvl="0" indent="0" algn="l" defTabSz="914400" rtl="0" eaLnBrk="1" fontAlgn="auto" latinLnBrk="0" hangingPunct="1">
                <a:lnSpc>
                  <a:spcPct val="100000"/>
                </a:lnSpc>
                <a:spcBef>
                  <a:spcPts val="0"/>
                </a:spcBef>
                <a:spcAft>
                  <a:spcPts val="0"/>
                </a:spcAft>
                <a:buClrTx/>
                <a:buSzTx/>
                <a:buFontTx/>
                <a:buNone/>
                <a:tabLst/>
                <a:defRPr/>
              </a:pPr>
              <a:t>15/08/2024</a:t>
            </a:fld>
            <a:endParaRPr kumimoji="0" lang="en-US" sz="20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endParaRPr>
          </a:p>
        </p:txBody>
      </p:sp>
      <p:sp>
        <p:nvSpPr>
          <p:cNvPr id="12" name="Rectangle 11">
            <a:extLst>
              <a:ext uri="{FF2B5EF4-FFF2-40B4-BE49-F238E27FC236}">
                <a16:creationId xmlns:a16="http://schemas.microsoft.com/office/drawing/2014/main" id="{01ED7114-63E2-5742-8A13-913A046FAC4A}"/>
              </a:ext>
            </a:extLst>
          </p:cNvPr>
          <p:cNvSpPr/>
          <p:nvPr/>
        </p:nvSpPr>
        <p:spPr>
          <a:xfrm>
            <a:off x="370704" y="5098809"/>
            <a:ext cx="8980030" cy="610013"/>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Georgia" panose="02040502050405020303"/>
              <a:ea typeface="+mn-ea"/>
              <a:cs typeface="+mn-cs"/>
              <a:sym typeface="Arial"/>
            </a:endParaRPr>
          </a:p>
        </p:txBody>
      </p:sp>
      <p:pic>
        <p:nvPicPr>
          <p:cNvPr id="6" name="Picture 5" descr="Icon&#10;&#10;Description automatically generated">
            <a:extLst>
              <a:ext uri="{FF2B5EF4-FFF2-40B4-BE49-F238E27FC236}">
                <a16:creationId xmlns:a16="http://schemas.microsoft.com/office/drawing/2014/main" id="{6E254017-DA6F-85AD-984A-DDD489F4D9F6}"/>
              </a:ext>
            </a:extLst>
          </p:cNvPr>
          <p:cNvPicPr>
            <a:picLocks noChangeAspect="1"/>
          </p:cNvPicPr>
          <p:nvPr/>
        </p:nvPicPr>
        <p:blipFill>
          <a:blip r:embed="rId4">
            <a:clrChange>
              <a:clrFrom>
                <a:srgbClr val="FEFEFE"/>
              </a:clrFrom>
              <a:clrTo>
                <a:srgbClr val="FEFEFE">
                  <a:alpha val="0"/>
                </a:srgbClr>
              </a:clrTo>
            </a:clrChange>
          </a:blip>
          <a:stretch>
            <a:fillRect/>
          </a:stretch>
        </p:blipFill>
        <p:spPr>
          <a:xfrm>
            <a:off x="10634134" y="5048010"/>
            <a:ext cx="707013" cy="1175908"/>
          </a:xfrm>
          <a:prstGeom prst="rect">
            <a:avLst/>
          </a:prstGeom>
        </p:spPr>
      </p:pic>
      <p:sp>
        <p:nvSpPr>
          <p:cNvPr id="13" name="TextBox 1">
            <a:extLst>
              <a:ext uri="{FF2B5EF4-FFF2-40B4-BE49-F238E27FC236}">
                <a16:creationId xmlns:a16="http://schemas.microsoft.com/office/drawing/2014/main" id="{DFF6E4B6-4F29-45E2-438B-D0E76AD1C8B8}"/>
              </a:ext>
            </a:extLst>
          </p:cNvPr>
          <p:cNvSpPr txBox="1"/>
          <p:nvPr/>
        </p:nvSpPr>
        <p:spPr>
          <a:xfrm>
            <a:off x="252628" y="4477450"/>
            <a:ext cx="6033872" cy="2616101"/>
          </a:xfrm>
          <a:prstGeom prst="rect">
            <a:avLst/>
          </a:prstGeom>
          <a:noFill/>
        </p:spPr>
        <p:txBody>
          <a:bodyPr wrap="square" lIns="91440" tIns="45720" rIns="91440" bIns="45720" numCol="1"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algn="l" defTabSz="914400" rtl="0" eaLnBrk="1" fontAlgn="auto" latinLnBrk="0" hangingPunct="1">
              <a:lnSpc>
                <a:spcPct val="100000"/>
              </a:lnSpc>
              <a:spcBef>
                <a:spcPts val="0"/>
              </a:spcBef>
              <a:spcAft>
                <a:spcPts val="0"/>
              </a:spcAft>
              <a:buClrTx/>
              <a:buSzTx/>
              <a:tabLst/>
              <a:defRPr/>
            </a:pPr>
            <a:r>
              <a:rPr lang="en-US" sz="1600" dirty="0">
                <a:solidFill>
                  <a:srgbClr val="000000"/>
                </a:solidFill>
                <a:latin typeface="Century Gothic" panose="020B0502020202020204" pitchFamily="34" charset="0"/>
                <a:cs typeface="Arial"/>
                <a:sym typeface="Arial"/>
              </a:rPr>
              <a:t>C5</a:t>
            </a:r>
            <a:r>
              <a:rPr kumimoji="0" lang="en-US" sz="160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.1.1 Prior Knowledge Review</a:t>
            </a:r>
          </a:p>
          <a:p>
            <a:pPr marL="285750" marR="0" lvl="0" indent="-285750" algn="l" defTabSz="914400" rtl="0" eaLnBrk="1" fontAlgn="auto" latinLnBrk="0" hangingPunct="1">
              <a:lnSpc>
                <a:spcPct val="100000"/>
              </a:lnSpc>
              <a:spcBef>
                <a:spcPts val="0"/>
              </a:spcBef>
              <a:spcAft>
                <a:spcPts val="0"/>
              </a:spcAft>
              <a:buClrTx/>
              <a:buSzTx/>
              <a:buFont typeface="Wingdings" pitchFamily="2" charset="2"/>
              <a:buChar char="Ø"/>
              <a:tabLst/>
              <a:defRPr/>
            </a:pPr>
            <a:r>
              <a:rPr lang="en-US" b="1" dirty="0">
                <a:solidFill>
                  <a:srgbClr val="000000"/>
                </a:solidFill>
                <a:latin typeface="Century Gothic" panose="020B0502020202020204" pitchFamily="34" charset="0"/>
                <a:cs typeface="Arial"/>
                <a:sym typeface="Arial"/>
              </a:rPr>
              <a:t>C5</a:t>
            </a:r>
            <a:r>
              <a:rPr kumimoji="0" lang="en-US" b="1"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.1.2 </a:t>
            </a:r>
            <a:r>
              <a:rPr lang="en-US" b="1" dirty="0">
                <a:solidFill>
                  <a:srgbClr val="000000"/>
                </a:solidFill>
                <a:latin typeface="Century Gothic" panose="020B0502020202020204" pitchFamily="34" charset="0"/>
                <a:cs typeface="Arial"/>
                <a:sym typeface="Arial"/>
              </a:rPr>
              <a:t>Crude Oil and Hydrocarbons</a:t>
            </a:r>
            <a:endParaRPr kumimoji="0" lang="en-US" b="1"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endParaRPr>
          </a:p>
          <a:p>
            <a:pPr marR="0" lvl="0" algn="l" defTabSz="914400" rtl="0" eaLnBrk="1" fontAlgn="auto" latinLnBrk="0" hangingPunct="1">
              <a:lnSpc>
                <a:spcPct val="100000"/>
              </a:lnSpc>
              <a:spcBef>
                <a:spcPts val="0"/>
              </a:spcBef>
              <a:spcAft>
                <a:spcPts val="0"/>
              </a:spcAft>
              <a:buClrTx/>
              <a:buSzTx/>
              <a:tabLst/>
              <a:defRPr/>
            </a:pPr>
            <a:r>
              <a:rPr lang="en-US" sz="1600" dirty="0">
                <a:solidFill>
                  <a:srgbClr val="000000"/>
                </a:solidFill>
                <a:latin typeface="Century Gothic" panose="020B0502020202020204" pitchFamily="34" charset="0"/>
                <a:cs typeface="Arial"/>
                <a:sym typeface="Arial"/>
              </a:rPr>
              <a:t>C5</a:t>
            </a:r>
            <a:r>
              <a:rPr kumimoji="0" lang="en-US" sz="160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.1.3 </a:t>
            </a:r>
            <a:r>
              <a:rPr lang="en-US" sz="1600" dirty="0">
                <a:solidFill>
                  <a:srgbClr val="000000"/>
                </a:solidFill>
                <a:latin typeface="Century Gothic" panose="020B0502020202020204" pitchFamily="34" charset="0"/>
                <a:cs typeface="Arial"/>
                <a:sym typeface="Arial"/>
              </a:rPr>
              <a:t>Fractional Distillation</a:t>
            </a:r>
            <a:endParaRPr kumimoji="0" lang="en-US" sz="160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endParaRPr>
          </a:p>
          <a:p>
            <a:pPr marR="0" lvl="0" algn="l" defTabSz="914400" rtl="0" eaLnBrk="1" fontAlgn="auto" latinLnBrk="0" hangingPunct="1">
              <a:lnSpc>
                <a:spcPct val="100000"/>
              </a:lnSpc>
              <a:spcBef>
                <a:spcPts val="0"/>
              </a:spcBef>
              <a:spcAft>
                <a:spcPts val="0"/>
              </a:spcAft>
              <a:buClrTx/>
              <a:buSzTx/>
              <a:tabLst/>
              <a:defRPr/>
            </a:pPr>
            <a:r>
              <a:rPr lang="en-US" sz="1600" dirty="0">
                <a:solidFill>
                  <a:srgbClr val="000000"/>
                </a:solidFill>
                <a:latin typeface="Century Gothic" panose="020B0502020202020204" pitchFamily="34" charset="0"/>
                <a:cs typeface="Arial"/>
                <a:sym typeface="Arial"/>
              </a:rPr>
              <a:t>C5</a:t>
            </a:r>
            <a:r>
              <a:rPr kumimoji="0" lang="en-US" sz="160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.1.4 Combustion of Hydrocarbons</a:t>
            </a:r>
          </a:p>
          <a:p>
            <a:pPr marR="0" lvl="0" algn="l" defTabSz="914400" rtl="0" eaLnBrk="1" fontAlgn="auto" latinLnBrk="0" hangingPunct="1">
              <a:lnSpc>
                <a:spcPct val="100000"/>
              </a:lnSpc>
              <a:spcBef>
                <a:spcPts val="0"/>
              </a:spcBef>
              <a:spcAft>
                <a:spcPts val="0"/>
              </a:spcAft>
              <a:buClrTx/>
              <a:buSzTx/>
              <a:tabLst/>
              <a:defRPr/>
            </a:pPr>
            <a:r>
              <a:rPr lang="en-US" sz="1600" dirty="0">
                <a:solidFill>
                  <a:srgbClr val="000000"/>
                </a:solidFill>
                <a:latin typeface="Century Gothic"/>
                <a:cs typeface="Arial"/>
                <a:sym typeface="Arial"/>
              </a:rPr>
              <a:t>C5</a:t>
            </a:r>
            <a:r>
              <a:rPr kumimoji="0" lang="en-US" sz="1600" i="0" u="none" strike="noStrike" kern="1200" cap="none" spc="0" normalizeH="0" baseline="0" noProof="0" dirty="0">
                <a:ln>
                  <a:noFill/>
                </a:ln>
                <a:solidFill>
                  <a:srgbClr val="000000"/>
                </a:solidFill>
                <a:effectLst/>
                <a:uLnTx/>
                <a:uFillTx/>
                <a:latin typeface="Century Gothic"/>
                <a:cs typeface="Arial"/>
                <a:sym typeface="Arial"/>
              </a:rPr>
              <a:t>.1.5 </a:t>
            </a:r>
            <a:r>
              <a:rPr kumimoji="0" lang="en-US" sz="160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Cracking</a:t>
            </a:r>
            <a:endParaRPr lang="en-US" sz="1600" i="0" u="none" strike="noStrike" kern="1200" cap="none" spc="0" normalizeH="0" baseline="0" noProof="0" dirty="0">
              <a:ln>
                <a:noFill/>
              </a:ln>
              <a:solidFill>
                <a:srgbClr val="000000"/>
              </a:solidFill>
              <a:effectLst/>
              <a:uLnTx/>
              <a:uFillTx/>
              <a:latin typeface="Century Gothic"/>
              <a:cs typeface="Arial"/>
            </a:endParaRPr>
          </a:p>
          <a:p>
            <a:pPr marR="0" lvl="0" algn="l" defTabSz="914400" rtl="0" eaLnBrk="1" fontAlgn="auto" latinLnBrk="0" hangingPunct="1">
              <a:lnSpc>
                <a:spcPct val="100000"/>
              </a:lnSpc>
              <a:spcBef>
                <a:spcPts val="0"/>
              </a:spcBef>
              <a:spcAft>
                <a:spcPts val="0"/>
              </a:spcAft>
              <a:buClrTx/>
              <a:buSzTx/>
              <a:tabLst/>
              <a:defRPr/>
            </a:pPr>
            <a:r>
              <a:rPr lang="en-US" sz="1600" dirty="0">
                <a:solidFill>
                  <a:srgbClr val="000000"/>
                </a:solidFill>
                <a:latin typeface="Century Gothic" panose="020B0502020202020204" pitchFamily="34" charset="0"/>
                <a:cs typeface="Arial"/>
                <a:sym typeface="Arial"/>
              </a:rPr>
              <a:t>C5</a:t>
            </a:r>
            <a:r>
              <a:rPr kumimoji="0" lang="en-US" sz="160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.1.6</a:t>
            </a:r>
            <a:r>
              <a:rPr kumimoji="0" lang="en-US" sz="1600" i="0" u="none" strike="noStrike" kern="1200" cap="none" spc="0" normalizeH="0" baseline="0" noProof="0" dirty="0">
                <a:ln>
                  <a:noFill/>
                </a:ln>
                <a:solidFill>
                  <a:srgbClr val="000000"/>
                </a:solidFill>
                <a:effectLst/>
                <a:uLnTx/>
                <a:uFillTx/>
                <a:latin typeface="Century Gothic"/>
                <a:cs typeface="Arial"/>
                <a:sym typeface="Arial"/>
              </a:rPr>
              <a:t> Taking it Further: Alkenes</a:t>
            </a:r>
            <a:endParaRPr kumimoji="0" lang="en-US" sz="160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endParaRPr>
          </a:p>
          <a:p>
            <a:pPr marR="0" lvl="0" algn="l" defTabSz="914400" rtl="0" eaLnBrk="1" fontAlgn="auto" latinLnBrk="0" hangingPunct="1">
              <a:lnSpc>
                <a:spcPct val="100000"/>
              </a:lnSpc>
              <a:spcBef>
                <a:spcPts val="0"/>
              </a:spcBef>
              <a:spcAft>
                <a:spcPts val="0"/>
              </a:spcAft>
              <a:buClrTx/>
              <a:buSzTx/>
              <a:tabLst/>
              <a:defRPr/>
            </a:pPr>
            <a:r>
              <a:rPr lang="en-US" sz="1600" dirty="0">
                <a:solidFill>
                  <a:srgbClr val="000000"/>
                </a:solidFill>
                <a:latin typeface="Century Gothic"/>
                <a:cs typeface="Arial"/>
                <a:sym typeface="Arial"/>
              </a:rPr>
              <a:t>C5</a:t>
            </a:r>
            <a:r>
              <a:rPr kumimoji="0" lang="en-US" sz="1600" i="0" u="none" strike="noStrike" kern="1200" cap="none" spc="0" normalizeH="0" baseline="0" noProof="0" dirty="0">
                <a:ln>
                  <a:noFill/>
                </a:ln>
                <a:solidFill>
                  <a:srgbClr val="000000"/>
                </a:solidFill>
                <a:effectLst/>
                <a:uLnTx/>
                <a:uFillTx/>
                <a:latin typeface="Century Gothic"/>
                <a:cs typeface="Arial"/>
                <a:sym typeface="Arial"/>
              </a:rPr>
              <a:t>.1.7 Taking it Further: Alcohols</a:t>
            </a:r>
            <a:endParaRPr lang="en-US" sz="1600" dirty="0">
              <a:solidFill>
                <a:srgbClr val="000000"/>
              </a:solidFill>
              <a:latin typeface="Century Gothic" panose="020B0502020202020204" pitchFamily="34" charset="0"/>
              <a:cs typeface="Arial"/>
              <a:sym typeface="Arial"/>
            </a:endParaRPr>
          </a:p>
          <a:p>
            <a:pPr>
              <a:defRPr/>
            </a:pPr>
            <a:r>
              <a:rPr lang="en-US" sz="1600" dirty="0">
                <a:solidFill>
                  <a:srgbClr val="000000"/>
                </a:solidFill>
                <a:latin typeface="Century Gothic" panose="020B0502020202020204" pitchFamily="34" charset="0"/>
                <a:cs typeface="Arial"/>
                <a:sym typeface="Arial"/>
              </a:rPr>
              <a:t>C5.1.8 Taking it Further: Producing Ethanol by Fermentation</a:t>
            </a:r>
          </a:p>
          <a:p>
            <a:pPr>
              <a:defRPr/>
            </a:pPr>
            <a:r>
              <a:rPr lang="en-US" sz="1600" i="0" u="none" strike="noStrike" kern="1200" cap="none" spc="0" normalizeH="0" baseline="0" noProof="0" dirty="0">
                <a:ln>
                  <a:noFill/>
                </a:ln>
                <a:solidFill>
                  <a:srgbClr val="000000"/>
                </a:solidFill>
                <a:effectLst/>
                <a:uLnTx/>
                <a:uFillTx/>
                <a:latin typeface="Century Gothic" panose="020B0502020202020204" pitchFamily="34" charset="0"/>
                <a:cs typeface="Arial"/>
                <a:sym typeface="Arial"/>
              </a:rPr>
              <a:t>C5.1.9 Taking it Further: Producing Ethanol from Ethene</a:t>
            </a:r>
            <a:endParaRPr lang="en-US" i="0" u="none" strike="noStrike" kern="1200" cap="none" spc="0" normalizeH="0" baseline="0" noProof="0" dirty="0">
              <a:ln>
                <a:noFill/>
              </a:ln>
              <a:solidFill>
                <a:srgbClr val="000000"/>
              </a:solidFill>
              <a:effectLst/>
              <a:uLnTx/>
              <a:uFillTx/>
              <a:latin typeface="Century Gothic"/>
              <a:cs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endParaRPr>
          </a:p>
        </p:txBody>
      </p:sp>
      <p:pic>
        <p:nvPicPr>
          <p:cNvPr id="16" name="Picture 15" descr="Icon&#10;&#10;Description automatically generated">
            <a:extLst>
              <a:ext uri="{FF2B5EF4-FFF2-40B4-BE49-F238E27FC236}">
                <a16:creationId xmlns:a16="http://schemas.microsoft.com/office/drawing/2014/main" id="{3D523B98-2CCF-B9EA-A28B-707A70625B8E}"/>
              </a:ext>
            </a:extLst>
          </p:cNvPr>
          <p:cNvPicPr>
            <a:picLocks noChangeAspect="1"/>
          </p:cNvPicPr>
          <p:nvPr/>
        </p:nvPicPr>
        <p:blipFill>
          <a:blip r:embed="rId5"/>
          <a:stretch>
            <a:fillRect/>
          </a:stretch>
        </p:blipFill>
        <p:spPr>
          <a:xfrm>
            <a:off x="9733182" y="1458768"/>
            <a:ext cx="972917" cy="502350"/>
          </a:xfrm>
          <a:prstGeom prst="rect">
            <a:avLst/>
          </a:prstGeom>
        </p:spPr>
      </p:pic>
      <p:sp>
        <p:nvSpPr>
          <p:cNvPr id="5" name="TextBox 4">
            <a:extLst>
              <a:ext uri="{FF2B5EF4-FFF2-40B4-BE49-F238E27FC236}">
                <a16:creationId xmlns:a16="http://schemas.microsoft.com/office/drawing/2014/main" id="{D027574B-8C8A-AD89-196A-B7C80DA9E9DA}"/>
              </a:ext>
            </a:extLst>
          </p:cNvPr>
          <p:cNvSpPr txBox="1"/>
          <p:nvPr/>
        </p:nvSpPr>
        <p:spPr>
          <a:xfrm>
            <a:off x="4733925" y="4426774"/>
            <a:ext cx="6496050" cy="156966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000000"/>
                </a:solidFill>
                <a:latin typeface="Century Gothic" panose="020B0502020202020204" pitchFamily="34" charset="0"/>
                <a:cs typeface="Arial"/>
                <a:sym typeface="Arial"/>
              </a:rPr>
              <a:t>C5.1.10 Taking it Further: Carboxylic Acids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C5.1.11 Taking it Further: Esters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000000"/>
                </a:solidFill>
                <a:latin typeface="Century Gothic" panose="020B0502020202020204" pitchFamily="34" charset="0"/>
                <a:cs typeface="Arial"/>
                <a:sym typeface="Arial"/>
              </a:rPr>
              <a:t>C5.1.12 Polymers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C5.1.13 Taking it Further: Addition Polymerisation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000000"/>
                </a:solidFill>
                <a:latin typeface="Century Gothic" panose="020B0502020202020204" pitchFamily="34" charset="0"/>
                <a:cs typeface="Arial"/>
                <a:sym typeface="Arial"/>
              </a:rPr>
              <a:t>C5.1.14 Taking it Further: Condensation Polymerisation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C5.1.15 Taking it Further: Naturally Occurring Polymers</a:t>
            </a:r>
          </a:p>
        </p:txBody>
      </p:sp>
    </p:spTree>
    <p:extLst>
      <p:ext uri="{BB962C8B-B14F-4D97-AF65-F5344CB8AC3E}">
        <p14:creationId xmlns:p14="http://schemas.microsoft.com/office/powerpoint/2010/main" val="9972429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6837B8B-15FA-A840-8DD6-642FF112F3B0}"/>
              </a:ext>
            </a:extLst>
          </p:cNvPr>
          <p:cNvSpPr txBox="1"/>
          <p:nvPr/>
        </p:nvSpPr>
        <p:spPr>
          <a:xfrm>
            <a:off x="473324" y="1275585"/>
            <a:ext cx="10920100" cy="2677656"/>
          </a:xfrm>
          <a:prstGeom prst="rect">
            <a:avLst/>
          </a:prstGeom>
          <a:noFill/>
          <a:ln>
            <a:noFill/>
          </a:ln>
        </p:spPr>
        <p:txBody>
          <a:bodyPr wrap="square" rtlCol="0">
            <a:spAutoFit/>
          </a:bodyPr>
          <a:lstStyle/>
          <a:p>
            <a:pPr marL="342900" indent="-342900">
              <a:buFont typeface="Arial" panose="020B0604020202020204" pitchFamily="34" charset="0"/>
              <a:buChar char="•"/>
            </a:pPr>
            <a:r>
              <a:rPr lang="en-US" sz="2400" dirty="0">
                <a:latin typeface="Century Gothic" panose="020B0502020202020204" pitchFamily="34" charset="0"/>
              </a:rPr>
              <a:t>Describe where crude oil is found and how it was formed</a:t>
            </a:r>
          </a:p>
          <a:p>
            <a:pPr marL="342900" indent="-342900">
              <a:buFont typeface="Arial" panose="020B0604020202020204" pitchFamily="34" charset="0"/>
              <a:buChar char="•"/>
            </a:pPr>
            <a:endParaRPr lang="en-US" sz="2400" dirty="0">
              <a:latin typeface="Century Gothic" panose="020B0502020202020204" pitchFamily="34" charset="0"/>
            </a:endParaRPr>
          </a:p>
          <a:p>
            <a:pPr marL="342900" indent="-342900">
              <a:buFont typeface="Arial" panose="020B0604020202020204" pitchFamily="34" charset="0"/>
              <a:buChar char="•"/>
            </a:pPr>
            <a:r>
              <a:rPr lang="en-US" sz="2400" dirty="0">
                <a:latin typeface="Century Gothic" panose="020B0502020202020204" pitchFamily="34" charset="0"/>
              </a:rPr>
              <a:t>Identify alkanes from their chemical formulae</a:t>
            </a:r>
          </a:p>
          <a:p>
            <a:pPr marL="342900" indent="-342900">
              <a:buFont typeface="Arial" panose="020B0604020202020204" pitchFamily="34" charset="0"/>
              <a:buChar char="•"/>
            </a:pPr>
            <a:endParaRPr lang="en-US" sz="2400" dirty="0">
              <a:latin typeface="Century Gothic" panose="020B0502020202020204" pitchFamily="34" charset="0"/>
            </a:endParaRPr>
          </a:p>
          <a:p>
            <a:pPr marL="342900" indent="-342900">
              <a:buFont typeface="Arial" panose="020B0604020202020204" pitchFamily="34" charset="0"/>
              <a:buChar char="•"/>
            </a:pPr>
            <a:r>
              <a:rPr lang="en-US" sz="2400" dirty="0">
                <a:latin typeface="Century Gothic" panose="020B0502020202020204" pitchFamily="34" charset="0"/>
              </a:rPr>
              <a:t>Use the general formula of alkanes to determine the number of atoms in a molecule</a:t>
            </a:r>
          </a:p>
          <a:p>
            <a:endParaRPr lang="en-US" sz="2400" dirty="0">
              <a:latin typeface="Century Gothic" panose="020B0502020202020204" pitchFamily="34" charset="0"/>
            </a:endParaRPr>
          </a:p>
        </p:txBody>
      </p:sp>
      <p:sp>
        <p:nvSpPr>
          <p:cNvPr id="3" name="Title 1">
            <a:extLst>
              <a:ext uri="{FF2B5EF4-FFF2-40B4-BE49-F238E27FC236}">
                <a16:creationId xmlns:a16="http://schemas.microsoft.com/office/drawing/2014/main" id="{93A752CD-D21D-0342-A8A9-923DAD2939EC}"/>
              </a:ext>
            </a:extLst>
          </p:cNvPr>
          <p:cNvSpPr txBox="1">
            <a:spLocks/>
          </p:cNvSpPr>
          <p:nvPr/>
        </p:nvSpPr>
        <p:spPr>
          <a:xfrm>
            <a:off x="473324" y="555585"/>
            <a:ext cx="8230838" cy="720000"/>
          </a:xfrm>
          <a:prstGeom prst="rect">
            <a:avLst/>
          </a:prstGeom>
        </p:spPr>
        <p:txBody>
          <a:bodyPr/>
          <a:lstStyle>
            <a:lvl1pPr algn="l" defTabSz="914400" rtl="0" eaLnBrk="1" latinLnBrk="0" hangingPunct="1">
              <a:lnSpc>
                <a:spcPct val="90000"/>
              </a:lnSpc>
              <a:spcBef>
                <a:spcPct val="0"/>
              </a:spcBef>
              <a:buNone/>
              <a:defRPr sz="1800" kern="1200">
                <a:solidFill>
                  <a:schemeClr val="tx1"/>
                </a:solidFill>
                <a:latin typeface="Arial" panose="020B0604020202020204" pitchFamily="34" charset="0"/>
                <a:ea typeface="+mj-ea"/>
                <a:cs typeface="Arial" panose="020B0604020202020204" pitchFamily="34" charset="0"/>
              </a:defRPr>
            </a:lvl1pPr>
          </a:lstStyle>
          <a:p>
            <a:r>
              <a:rPr lang="en-US" sz="2600" b="1" dirty="0">
                <a:latin typeface="Century Gothic" panose="020B0502020202020204" pitchFamily="34" charset="0"/>
              </a:rPr>
              <a:t>Following this lesson, students will be able to: </a:t>
            </a:r>
          </a:p>
        </p:txBody>
      </p:sp>
      <p:pic>
        <p:nvPicPr>
          <p:cNvPr id="8" name="Picture 7" descr="Icon&#10;&#10;Description automatically generated">
            <a:extLst>
              <a:ext uri="{FF2B5EF4-FFF2-40B4-BE49-F238E27FC236}">
                <a16:creationId xmlns:a16="http://schemas.microsoft.com/office/drawing/2014/main" id="{AD7C9D85-44DB-3642-B4F5-96E274D368CD}"/>
              </a:ext>
            </a:extLst>
          </p:cNvPr>
          <p:cNvPicPr>
            <a:picLocks noChangeAspect="1"/>
          </p:cNvPicPr>
          <p:nvPr/>
        </p:nvPicPr>
        <p:blipFill>
          <a:blip r:embed="rId3"/>
          <a:stretch>
            <a:fillRect/>
          </a:stretch>
        </p:blipFill>
        <p:spPr>
          <a:xfrm>
            <a:off x="-248572" y="4741051"/>
            <a:ext cx="2720310" cy="1931212"/>
          </a:xfrm>
          <a:prstGeom prst="rect">
            <a:avLst/>
          </a:prstGeom>
        </p:spPr>
      </p:pic>
      <p:sp>
        <p:nvSpPr>
          <p:cNvPr id="9" name="Title 1">
            <a:extLst>
              <a:ext uri="{FF2B5EF4-FFF2-40B4-BE49-F238E27FC236}">
                <a16:creationId xmlns:a16="http://schemas.microsoft.com/office/drawing/2014/main" id="{59BD6F9A-2207-354B-B7D2-10738A5E0618}"/>
              </a:ext>
            </a:extLst>
          </p:cNvPr>
          <p:cNvSpPr txBox="1">
            <a:spLocks/>
          </p:cNvSpPr>
          <p:nvPr/>
        </p:nvSpPr>
        <p:spPr>
          <a:xfrm>
            <a:off x="473324" y="4282404"/>
            <a:ext cx="8230838" cy="720000"/>
          </a:xfrm>
          <a:prstGeom prst="rect">
            <a:avLst/>
          </a:prstGeom>
        </p:spPr>
        <p:txBody>
          <a:bodyPr/>
          <a:lstStyle>
            <a:lvl1pPr algn="l" defTabSz="914400" rtl="0" eaLnBrk="1" latinLnBrk="0" hangingPunct="1">
              <a:lnSpc>
                <a:spcPct val="90000"/>
              </a:lnSpc>
              <a:spcBef>
                <a:spcPct val="0"/>
              </a:spcBef>
              <a:buNone/>
              <a:defRPr sz="1800" kern="1200">
                <a:solidFill>
                  <a:schemeClr val="tx1"/>
                </a:solidFill>
                <a:latin typeface="Arial" panose="020B0604020202020204" pitchFamily="34" charset="0"/>
                <a:ea typeface="+mj-ea"/>
                <a:cs typeface="Arial" panose="020B0604020202020204" pitchFamily="34" charset="0"/>
              </a:defRPr>
            </a:lvl1pPr>
          </a:lstStyle>
          <a:p>
            <a:r>
              <a:rPr lang="en-US" sz="2600" b="1" dirty="0"/>
              <a:t>Key Words:</a:t>
            </a:r>
          </a:p>
        </p:txBody>
      </p:sp>
      <p:sp>
        <p:nvSpPr>
          <p:cNvPr id="10" name="Rectangle 9">
            <a:extLst>
              <a:ext uri="{FF2B5EF4-FFF2-40B4-BE49-F238E27FC236}">
                <a16:creationId xmlns:a16="http://schemas.microsoft.com/office/drawing/2014/main" id="{9C9974A5-8275-CF4E-AF9F-06F6CE8CB111}"/>
              </a:ext>
            </a:extLst>
          </p:cNvPr>
          <p:cNvSpPr/>
          <p:nvPr/>
        </p:nvSpPr>
        <p:spPr>
          <a:xfrm>
            <a:off x="1980582" y="5755170"/>
            <a:ext cx="2120364" cy="769616"/>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Century Gothic" panose="020B0502020202020204" pitchFamily="34" charset="0"/>
              </a:rPr>
              <a:t>alkanes</a:t>
            </a:r>
          </a:p>
        </p:txBody>
      </p:sp>
      <p:sp>
        <p:nvSpPr>
          <p:cNvPr id="6" name="Rectangle 5">
            <a:extLst>
              <a:ext uri="{FF2B5EF4-FFF2-40B4-BE49-F238E27FC236}">
                <a16:creationId xmlns:a16="http://schemas.microsoft.com/office/drawing/2014/main" id="{F4415590-7397-9082-FD03-C785D48692FC}"/>
              </a:ext>
            </a:extLst>
          </p:cNvPr>
          <p:cNvSpPr/>
          <p:nvPr/>
        </p:nvSpPr>
        <p:spPr>
          <a:xfrm>
            <a:off x="2004394" y="5007458"/>
            <a:ext cx="2929916" cy="678967"/>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Century Gothic" panose="020B0502020202020204" pitchFamily="34" charset="0"/>
              </a:rPr>
              <a:t>crude oil</a:t>
            </a:r>
          </a:p>
        </p:txBody>
      </p:sp>
      <p:sp>
        <p:nvSpPr>
          <p:cNvPr id="11" name="Rectangle 10">
            <a:extLst>
              <a:ext uri="{FF2B5EF4-FFF2-40B4-BE49-F238E27FC236}">
                <a16:creationId xmlns:a16="http://schemas.microsoft.com/office/drawing/2014/main" id="{1A25FDA9-8BCA-5B8B-691C-BED6903084ED}"/>
              </a:ext>
            </a:extLst>
          </p:cNvPr>
          <p:cNvSpPr/>
          <p:nvPr/>
        </p:nvSpPr>
        <p:spPr>
          <a:xfrm>
            <a:off x="4142509" y="5747109"/>
            <a:ext cx="3214255" cy="784319"/>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Century Gothic" panose="020B0502020202020204" pitchFamily="34" charset="0"/>
              </a:rPr>
              <a:t>general formula</a:t>
            </a:r>
          </a:p>
        </p:txBody>
      </p:sp>
      <p:sp>
        <p:nvSpPr>
          <p:cNvPr id="5" name="Rectangle 4">
            <a:extLst>
              <a:ext uri="{FF2B5EF4-FFF2-40B4-BE49-F238E27FC236}">
                <a16:creationId xmlns:a16="http://schemas.microsoft.com/office/drawing/2014/main" id="{256AC14D-8E50-740F-1DA9-E031CE12D4BD}"/>
              </a:ext>
            </a:extLst>
          </p:cNvPr>
          <p:cNvSpPr/>
          <p:nvPr/>
        </p:nvSpPr>
        <p:spPr>
          <a:xfrm>
            <a:off x="5003321" y="5000402"/>
            <a:ext cx="3019245" cy="689133"/>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Century Gothic" panose="020B0502020202020204" pitchFamily="34" charset="0"/>
              </a:rPr>
              <a:t>hydrocarbons</a:t>
            </a:r>
          </a:p>
        </p:txBody>
      </p:sp>
      <p:sp>
        <p:nvSpPr>
          <p:cNvPr id="4" name="Rectangle 3">
            <a:extLst>
              <a:ext uri="{FF2B5EF4-FFF2-40B4-BE49-F238E27FC236}">
                <a16:creationId xmlns:a16="http://schemas.microsoft.com/office/drawing/2014/main" id="{7C420F5C-9A40-BD87-753D-556E23D6D13F}"/>
              </a:ext>
            </a:extLst>
          </p:cNvPr>
          <p:cNvSpPr/>
          <p:nvPr/>
        </p:nvSpPr>
        <p:spPr>
          <a:xfrm>
            <a:off x="7398327" y="5753205"/>
            <a:ext cx="3781737" cy="784319"/>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Century Gothic" panose="020B0502020202020204" pitchFamily="34" charset="0"/>
              </a:rPr>
              <a:t>homologous series</a:t>
            </a:r>
          </a:p>
        </p:txBody>
      </p:sp>
      <p:sp>
        <p:nvSpPr>
          <p:cNvPr id="7" name="Rectangle 6">
            <a:extLst>
              <a:ext uri="{FF2B5EF4-FFF2-40B4-BE49-F238E27FC236}">
                <a16:creationId xmlns:a16="http://schemas.microsoft.com/office/drawing/2014/main" id="{721D3180-3077-A645-EE0D-E910FF436CA9}"/>
              </a:ext>
            </a:extLst>
          </p:cNvPr>
          <p:cNvSpPr/>
          <p:nvPr/>
        </p:nvSpPr>
        <p:spPr>
          <a:xfrm>
            <a:off x="8065176" y="5000402"/>
            <a:ext cx="3019245" cy="689133"/>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Century Gothic" panose="020B0502020202020204" pitchFamily="34" charset="0"/>
              </a:rPr>
              <a:t>finite</a:t>
            </a:r>
          </a:p>
        </p:txBody>
      </p:sp>
    </p:spTree>
    <p:extLst>
      <p:ext uri="{BB962C8B-B14F-4D97-AF65-F5344CB8AC3E}">
        <p14:creationId xmlns:p14="http://schemas.microsoft.com/office/powerpoint/2010/main" val="25526353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6" name="Google Shape;106;p2"/>
          <p:cNvSpPr txBox="1"/>
          <p:nvPr/>
        </p:nvSpPr>
        <p:spPr>
          <a:xfrm>
            <a:off x="491071" y="477054"/>
            <a:ext cx="10406777" cy="400105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dirty="0">
              <a:solidFill>
                <a:schemeClr val="dk1"/>
              </a:solidFill>
              <a:latin typeface="Century Gothic"/>
              <a:ea typeface="Century Gothic"/>
              <a:cs typeface="Century Gothic"/>
              <a:sym typeface="Century Gothic"/>
            </a:endParaRPr>
          </a:p>
          <a:p>
            <a:pPr marR="0" lvl="0" algn="l" rtl="0">
              <a:lnSpc>
                <a:spcPct val="100000"/>
              </a:lnSpc>
              <a:spcBef>
                <a:spcPts val="0"/>
              </a:spcBef>
              <a:spcAft>
                <a:spcPts val="0"/>
              </a:spcAft>
              <a:buClr>
                <a:schemeClr val="dk1"/>
              </a:buClr>
              <a:buSzPts val="2400"/>
            </a:pPr>
            <a:r>
              <a:rPr lang="en-GB" sz="2400" b="0" i="0" u="none" strike="noStrike" cap="none" dirty="0">
                <a:solidFill>
                  <a:schemeClr val="dk1"/>
                </a:solidFill>
                <a:latin typeface="Century Gothic"/>
                <a:ea typeface="Century Gothic"/>
                <a:cs typeface="Century Gothic"/>
                <a:sym typeface="Century Gothic"/>
              </a:rPr>
              <a:t>The </a:t>
            </a:r>
            <a:r>
              <a:rPr lang="en-GB" sz="2400" b="1" i="0" u="none" strike="noStrike" cap="none" dirty="0">
                <a:solidFill>
                  <a:schemeClr val="dk1"/>
                </a:solidFill>
                <a:latin typeface="Century Gothic"/>
                <a:ea typeface="Century Gothic"/>
                <a:cs typeface="Century Gothic"/>
                <a:sym typeface="Century Gothic"/>
              </a:rPr>
              <a:t>fix-it</a:t>
            </a:r>
            <a:r>
              <a:rPr lang="en-GB" sz="2400" b="0" i="0" u="none" strike="noStrike" cap="none" dirty="0">
                <a:solidFill>
                  <a:schemeClr val="dk1"/>
                </a:solidFill>
                <a:latin typeface="Century Gothic"/>
                <a:ea typeface="Century Gothic"/>
                <a:cs typeface="Century Gothic"/>
                <a:sym typeface="Century Gothic"/>
              </a:rPr>
              <a:t> is an opportunity to respond to gaps in knowledge, especially those identified by th</a:t>
            </a:r>
            <a:r>
              <a:rPr lang="en-GB" sz="2400" dirty="0">
                <a:solidFill>
                  <a:schemeClr val="dk1"/>
                </a:solidFill>
                <a:latin typeface="Century Gothic"/>
                <a:ea typeface="Century Gothic"/>
                <a:cs typeface="Century Gothic"/>
                <a:sym typeface="Century Gothic"/>
              </a:rPr>
              <a:t>e </a:t>
            </a:r>
            <a:r>
              <a:rPr lang="en-GB" sz="2400" b="1" dirty="0">
                <a:solidFill>
                  <a:schemeClr val="dk1"/>
                </a:solidFill>
                <a:latin typeface="Century Gothic"/>
                <a:ea typeface="Century Gothic"/>
                <a:cs typeface="Century Gothic"/>
                <a:sym typeface="Century Gothic"/>
              </a:rPr>
              <a:t>pre-unit quiz</a:t>
            </a:r>
            <a:r>
              <a:rPr lang="en-GB" sz="2400" dirty="0">
                <a:solidFill>
                  <a:schemeClr val="dk1"/>
                </a:solidFill>
                <a:latin typeface="Century Gothic"/>
                <a:ea typeface="Century Gothic"/>
                <a:cs typeface="Century Gothic"/>
                <a:sym typeface="Century Gothic"/>
              </a:rPr>
              <a:t>.</a:t>
            </a:r>
          </a:p>
          <a:p>
            <a:pPr marL="457200" marR="0" lvl="0" indent="-457200" algn="l" rtl="0">
              <a:lnSpc>
                <a:spcPct val="100000"/>
              </a:lnSpc>
              <a:spcBef>
                <a:spcPts val="0"/>
              </a:spcBef>
              <a:spcAft>
                <a:spcPts val="0"/>
              </a:spcAft>
              <a:buClr>
                <a:schemeClr val="dk1"/>
              </a:buClr>
              <a:buSzPts val="2400"/>
              <a:buFont typeface="Arial"/>
              <a:buChar char="•"/>
            </a:pPr>
            <a:endParaRPr lang="en-GB" sz="2400" b="0" i="0" u="none" strike="noStrike" cap="none" dirty="0">
              <a:solidFill>
                <a:schemeClr val="dk1"/>
              </a:solidFill>
              <a:latin typeface="Century Gothic"/>
              <a:ea typeface="Arial"/>
              <a:cs typeface="Arial"/>
              <a:sym typeface="Century Gothic"/>
            </a:endParaRPr>
          </a:p>
          <a:p>
            <a:pPr marL="457200" marR="0" lvl="0" indent="-457200" algn="l" rtl="0">
              <a:lnSpc>
                <a:spcPct val="100000"/>
              </a:lnSpc>
              <a:spcBef>
                <a:spcPts val="0"/>
              </a:spcBef>
              <a:spcAft>
                <a:spcPts val="0"/>
              </a:spcAft>
              <a:buClr>
                <a:schemeClr val="dk1"/>
              </a:buClr>
              <a:buSzPts val="2400"/>
              <a:buFont typeface="Arial"/>
              <a:buChar char="•"/>
            </a:pPr>
            <a:r>
              <a:rPr lang="en-GB" sz="2400" dirty="0">
                <a:solidFill>
                  <a:schemeClr val="dk1"/>
                </a:solidFill>
                <a:latin typeface="Century Gothic"/>
                <a:ea typeface="Arial"/>
                <a:cs typeface="Arial"/>
                <a:sym typeface="Century Gothic"/>
              </a:rPr>
              <a:t>The teacher should customise this slide as needed, to facilitate</a:t>
            </a:r>
          </a:p>
          <a:p>
            <a:pPr marL="914400" lvl="1" indent="-457200">
              <a:buClr>
                <a:schemeClr val="dk1"/>
              </a:buClr>
              <a:buSzPts val="2400"/>
              <a:buFont typeface="Arial"/>
              <a:buChar char="•"/>
            </a:pPr>
            <a:r>
              <a:rPr lang="en-GB" sz="2400" b="1" i="0" u="none" strike="noStrike" cap="none" dirty="0">
                <a:solidFill>
                  <a:schemeClr val="dk1"/>
                </a:solidFill>
                <a:latin typeface="Century Gothic"/>
                <a:ea typeface="Arial"/>
                <a:cs typeface="Arial"/>
                <a:sym typeface="Century Gothic"/>
              </a:rPr>
              <a:t>reteach</a:t>
            </a:r>
            <a:r>
              <a:rPr lang="en-GB" sz="2400" dirty="0">
                <a:solidFill>
                  <a:schemeClr val="dk1"/>
                </a:solidFill>
                <a:latin typeface="Century Gothic"/>
                <a:ea typeface="Arial"/>
                <a:cs typeface="Arial"/>
                <a:sym typeface="Century Gothic"/>
              </a:rPr>
              <a:t>, </a:t>
            </a:r>
            <a:r>
              <a:rPr lang="en-GB" sz="2400" b="1" i="0" u="none" strike="noStrike" cap="none" dirty="0">
                <a:solidFill>
                  <a:schemeClr val="dk1"/>
                </a:solidFill>
                <a:latin typeface="Century Gothic"/>
                <a:ea typeface="Arial"/>
                <a:cs typeface="Arial"/>
                <a:sym typeface="Century Gothic"/>
              </a:rPr>
              <a:t>explanation, de</a:t>
            </a:r>
            <a:r>
              <a:rPr lang="en-GB" sz="2400" b="1" dirty="0">
                <a:solidFill>
                  <a:schemeClr val="dk1"/>
                </a:solidFill>
                <a:latin typeface="Century Gothic"/>
                <a:ea typeface="Arial"/>
                <a:cs typeface="Arial"/>
                <a:sym typeface="Century Gothic"/>
              </a:rPr>
              <a:t>monstration</a:t>
            </a:r>
            <a:r>
              <a:rPr lang="en-GB" sz="2400" dirty="0">
                <a:solidFill>
                  <a:schemeClr val="dk1"/>
                </a:solidFill>
                <a:latin typeface="Century Gothic"/>
                <a:ea typeface="Arial"/>
                <a:cs typeface="Arial"/>
                <a:sym typeface="Century Gothic"/>
              </a:rPr>
              <a:t> or </a:t>
            </a:r>
            <a:r>
              <a:rPr lang="en-GB" sz="2400" b="1" dirty="0">
                <a:solidFill>
                  <a:schemeClr val="dk1"/>
                </a:solidFill>
                <a:latin typeface="Century Gothic"/>
                <a:ea typeface="Arial"/>
                <a:cs typeface="Arial"/>
                <a:sym typeface="Century Gothic"/>
              </a:rPr>
              <a:t>modelling</a:t>
            </a:r>
            <a:r>
              <a:rPr lang="en-GB" sz="2400" dirty="0">
                <a:solidFill>
                  <a:schemeClr val="dk1"/>
                </a:solidFill>
                <a:latin typeface="Century Gothic"/>
                <a:ea typeface="Arial"/>
                <a:cs typeface="Arial"/>
                <a:sym typeface="Century Gothic"/>
              </a:rPr>
              <a:t> </a:t>
            </a:r>
            <a:r>
              <a:rPr lang="en-GB" sz="2400" b="0" i="0" u="none" strike="noStrike" cap="none" dirty="0">
                <a:solidFill>
                  <a:schemeClr val="dk1"/>
                </a:solidFill>
                <a:latin typeface="Century Gothic"/>
                <a:ea typeface="Arial"/>
                <a:cs typeface="Arial"/>
                <a:sym typeface="Century Gothic"/>
              </a:rPr>
              <a:t>of ideas and concepts that students have not yet grasped or have misunderstood.</a:t>
            </a:r>
          </a:p>
          <a:p>
            <a:pPr marL="914400" lvl="1" indent="-457200">
              <a:buClr>
                <a:schemeClr val="dk1"/>
              </a:buClr>
              <a:buSzPts val="2400"/>
              <a:buFont typeface="Arial"/>
              <a:buChar char="•"/>
            </a:pPr>
            <a:r>
              <a:rPr lang="en-GB" sz="2400" b="1" dirty="0">
                <a:solidFill>
                  <a:schemeClr val="dk1"/>
                </a:solidFill>
                <a:latin typeface="Century Gothic"/>
                <a:ea typeface="Arial"/>
                <a:cs typeface="Arial"/>
                <a:sym typeface="Century Gothic"/>
              </a:rPr>
              <a:t>practise</a:t>
            </a:r>
            <a:r>
              <a:rPr lang="en-GB" sz="2400" dirty="0">
                <a:solidFill>
                  <a:schemeClr val="dk1"/>
                </a:solidFill>
                <a:latin typeface="Century Gothic"/>
                <a:ea typeface="Arial"/>
                <a:cs typeface="Arial"/>
                <a:sym typeface="Century Gothic"/>
              </a:rPr>
              <a:t> answering specific questions or of key skills.</a:t>
            </a:r>
          </a:p>
          <a:p>
            <a:pPr marL="914400" lvl="1" indent="-457200">
              <a:buClr>
                <a:schemeClr val="dk1"/>
              </a:buClr>
              <a:buSzPts val="2400"/>
              <a:buFont typeface="Arial"/>
              <a:buChar char="•"/>
            </a:pPr>
            <a:r>
              <a:rPr lang="en-GB" sz="2400" b="1" dirty="0">
                <a:solidFill>
                  <a:schemeClr val="dk1"/>
                </a:solidFill>
                <a:latin typeface="Century Gothic"/>
                <a:ea typeface="Arial"/>
                <a:cs typeface="Arial"/>
                <a:sym typeface="Century Gothic"/>
              </a:rPr>
              <a:t>redrafting</a:t>
            </a:r>
            <a:r>
              <a:rPr lang="en-GB" sz="2400" dirty="0">
                <a:solidFill>
                  <a:schemeClr val="dk1"/>
                </a:solidFill>
                <a:latin typeface="Century Gothic"/>
                <a:ea typeface="Arial"/>
                <a:cs typeface="Arial"/>
                <a:sym typeface="Century Gothic"/>
              </a:rPr>
              <a:t> or </a:t>
            </a:r>
            <a:r>
              <a:rPr lang="en-GB" sz="2400" b="1" dirty="0">
                <a:solidFill>
                  <a:schemeClr val="dk1"/>
                </a:solidFill>
                <a:latin typeface="Century Gothic"/>
                <a:ea typeface="Arial"/>
                <a:cs typeface="Arial"/>
                <a:sym typeface="Century Gothic"/>
              </a:rPr>
              <a:t>improving</a:t>
            </a:r>
            <a:r>
              <a:rPr lang="en-GB" sz="2400" dirty="0">
                <a:solidFill>
                  <a:schemeClr val="dk1"/>
                </a:solidFill>
                <a:latin typeface="Century Gothic"/>
                <a:ea typeface="Arial"/>
                <a:cs typeface="Arial"/>
                <a:sym typeface="Century Gothic"/>
              </a:rPr>
              <a:t> previous work.</a:t>
            </a:r>
          </a:p>
          <a:p>
            <a:pPr marL="457200" marR="0" lvl="0" indent="-457200" algn="l" rtl="0">
              <a:lnSpc>
                <a:spcPct val="100000"/>
              </a:lnSpc>
              <a:spcBef>
                <a:spcPts val="0"/>
              </a:spcBef>
              <a:spcAft>
                <a:spcPts val="0"/>
              </a:spcAft>
              <a:buClr>
                <a:schemeClr val="dk1"/>
              </a:buClr>
              <a:buSzPts val="2400"/>
              <a:buFont typeface="Arial"/>
              <a:buChar char="•"/>
            </a:pPr>
            <a:endParaRPr sz="1400" b="0" i="0" u="none" strike="noStrike" cap="none" dirty="0">
              <a:solidFill>
                <a:srgbClr val="000000"/>
              </a:solidFill>
              <a:latin typeface="Arial"/>
              <a:ea typeface="Arial"/>
              <a:cs typeface="Arial"/>
              <a:sym typeface="Arial"/>
            </a:endParaRPr>
          </a:p>
        </p:txBody>
      </p:sp>
      <p:sp>
        <p:nvSpPr>
          <p:cNvPr id="2" name="Title 1">
            <a:extLst>
              <a:ext uri="{FF2B5EF4-FFF2-40B4-BE49-F238E27FC236}">
                <a16:creationId xmlns:a16="http://schemas.microsoft.com/office/drawing/2014/main" id="{6C92CDF9-9E9C-714B-9C6F-2DE6F9E48CAE}"/>
              </a:ext>
            </a:extLst>
          </p:cNvPr>
          <p:cNvSpPr>
            <a:spLocks noGrp="1"/>
          </p:cNvSpPr>
          <p:nvPr>
            <p:ph type="title"/>
          </p:nvPr>
        </p:nvSpPr>
        <p:spPr>
          <a:xfrm>
            <a:off x="491072" y="-4504"/>
            <a:ext cx="10620000" cy="720000"/>
          </a:xfrm>
        </p:spPr>
        <p:txBody>
          <a:bodyPr>
            <a:normAutofit/>
          </a:bodyPr>
          <a:lstStyle/>
          <a:p>
            <a:r>
              <a:rPr lang="en-GB" sz="2800" dirty="0">
                <a:solidFill>
                  <a:schemeClr val="dk1"/>
                </a:solidFill>
                <a:latin typeface="Century Gothic"/>
                <a:ea typeface="Century Gothic"/>
                <a:cs typeface="Century Gothic"/>
                <a:sym typeface="Century Gothic"/>
              </a:rPr>
              <a:t>This is the fix-it portion of the lesson</a:t>
            </a:r>
            <a:endParaRPr lang="en-US" dirty="0"/>
          </a:p>
        </p:txBody>
      </p:sp>
      <p:pic>
        <p:nvPicPr>
          <p:cNvPr id="7" name="Picture 6" descr="Graphical user interface, text, application&#10;&#10;Description automatically generated">
            <a:extLst>
              <a:ext uri="{FF2B5EF4-FFF2-40B4-BE49-F238E27FC236}">
                <a16:creationId xmlns:a16="http://schemas.microsoft.com/office/drawing/2014/main" id="{6E805A93-EAF9-F211-5104-D1796B83853F}"/>
              </a:ext>
            </a:extLst>
          </p:cNvPr>
          <p:cNvPicPr>
            <a:picLocks noChangeAspect="1"/>
          </p:cNvPicPr>
          <p:nvPr/>
        </p:nvPicPr>
        <p:blipFill>
          <a:blip r:embed="rId3"/>
          <a:stretch>
            <a:fillRect/>
          </a:stretch>
        </p:blipFill>
        <p:spPr>
          <a:xfrm>
            <a:off x="7043883" y="3160568"/>
            <a:ext cx="4394200" cy="2476500"/>
          </a:xfrm>
          <a:prstGeom prst="rect">
            <a:avLst/>
          </a:prstGeom>
          <a:ln>
            <a:solidFill>
              <a:schemeClr val="tx1"/>
            </a:solidFill>
          </a:ln>
        </p:spPr>
      </p:pic>
      <p:pic>
        <p:nvPicPr>
          <p:cNvPr id="5" name="Picture 4" descr="Text&#10;&#10;Description automatically generated">
            <a:extLst>
              <a:ext uri="{FF2B5EF4-FFF2-40B4-BE49-F238E27FC236}">
                <a16:creationId xmlns:a16="http://schemas.microsoft.com/office/drawing/2014/main" id="{117744E9-148D-EA22-4792-4F6E02D5F86D}"/>
              </a:ext>
            </a:extLst>
          </p:cNvPr>
          <p:cNvPicPr>
            <a:picLocks noChangeAspect="1"/>
          </p:cNvPicPr>
          <p:nvPr/>
        </p:nvPicPr>
        <p:blipFill>
          <a:blip r:embed="rId4"/>
          <a:stretch>
            <a:fillRect/>
          </a:stretch>
        </p:blipFill>
        <p:spPr>
          <a:xfrm>
            <a:off x="7043881" y="4221018"/>
            <a:ext cx="4394200" cy="2489200"/>
          </a:xfrm>
          <a:prstGeom prst="rect">
            <a:avLst/>
          </a:prstGeom>
          <a:ln>
            <a:solidFill>
              <a:schemeClr val="tx1"/>
            </a:solidFill>
          </a:ln>
        </p:spPr>
      </p:pic>
    </p:spTree>
    <p:extLst>
      <p:ext uri="{BB962C8B-B14F-4D97-AF65-F5344CB8AC3E}">
        <p14:creationId xmlns:p14="http://schemas.microsoft.com/office/powerpoint/2010/main" val="8108047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379EE3-DE21-CF73-FC3F-E67E09E4B1CB}"/>
              </a:ext>
            </a:extLst>
          </p:cNvPr>
          <p:cNvSpPr>
            <a:spLocks noGrp="1"/>
          </p:cNvSpPr>
          <p:nvPr>
            <p:ph type="title"/>
          </p:nvPr>
        </p:nvSpPr>
        <p:spPr/>
        <p:txBody>
          <a:bodyPr/>
          <a:lstStyle/>
          <a:p>
            <a:r>
              <a:rPr lang="en-GB" dirty="0">
                <a:latin typeface="Century Gothic" panose="020B0502020202020204" pitchFamily="34" charset="0"/>
              </a:rPr>
              <a:t>Crude Oil</a:t>
            </a:r>
          </a:p>
        </p:txBody>
      </p:sp>
      <p:sp>
        <p:nvSpPr>
          <p:cNvPr id="7" name="AutoShape 2" descr="Two examples of hydrocarbon molecule chains.">
            <a:extLst>
              <a:ext uri="{FF2B5EF4-FFF2-40B4-BE49-F238E27FC236}">
                <a16:creationId xmlns:a16="http://schemas.microsoft.com/office/drawing/2014/main" id="{44CC4644-BB64-F435-19EF-F1156F273418}"/>
              </a:ext>
            </a:extLst>
          </p:cNvPr>
          <p:cNvSpPr>
            <a:spLocks noChangeAspect="1" noChangeArrowheads="1"/>
          </p:cNvSpPr>
          <p:nvPr/>
        </p:nvSpPr>
        <p:spPr bwMode="auto">
          <a:xfrm>
            <a:off x="-924018" y="2263775"/>
            <a:ext cx="141651"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dirty="0"/>
          </a:p>
        </p:txBody>
      </p:sp>
      <p:sp>
        <p:nvSpPr>
          <p:cNvPr id="8" name="TextBox 7">
            <a:extLst>
              <a:ext uri="{FF2B5EF4-FFF2-40B4-BE49-F238E27FC236}">
                <a16:creationId xmlns:a16="http://schemas.microsoft.com/office/drawing/2014/main" id="{CB1FDA13-3123-381F-F7DD-7662B9F06823}"/>
              </a:ext>
            </a:extLst>
          </p:cNvPr>
          <p:cNvSpPr txBox="1"/>
          <p:nvPr/>
        </p:nvSpPr>
        <p:spPr>
          <a:xfrm>
            <a:off x="457202" y="884903"/>
            <a:ext cx="10530348" cy="830997"/>
          </a:xfrm>
          <a:prstGeom prst="rect">
            <a:avLst/>
          </a:prstGeom>
          <a:noFill/>
        </p:spPr>
        <p:txBody>
          <a:bodyPr wrap="square" rtlCol="0">
            <a:spAutoFit/>
          </a:bodyPr>
          <a:lstStyle/>
          <a:p>
            <a:r>
              <a:rPr lang="en-GB" sz="2400" dirty="0">
                <a:latin typeface="Century Gothic" panose="020B0502020202020204" pitchFamily="34" charset="0"/>
              </a:rPr>
              <a:t>Crude oil is an important resource used for fuel, heating and making plastics, solvents, lubricants and detergents.</a:t>
            </a:r>
          </a:p>
        </p:txBody>
      </p:sp>
      <p:sp>
        <p:nvSpPr>
          <p:cNvPr id="9" name="TextBox 8">
            <a:extLst>
              <a:ext uri="{FF2B5EF4-FFF2-40B4-BE49-F238E27FC236}">
                <a16:creationId xmlns:a16="http://schemas.microsoft.com/office/drawing/2014/main" id="{4BEFB938-2308-3C11-3A04-362DDC7D11AA}"/>
              </a:ext>
            </a:extLst>
          </p:cNvPr>
          <p:cNvSpPr txBox="1"/>
          <p:nvPr/>
        </p:nvSpPr>
        <p:spPr>
          <a:xfrm>
            <a:off x="476867" y="1848465"/>
            <a:ext cx="10530348" cy="1200329"/>
          </a:xfrm>
          <a:prstGeom prst="rect">
            <a:avLst/>
          </a:prstGeom>
          <a:noFill/>
        </p:spPr>
        <p:txBody>
          <a:bodyPr wrap="square" rtlCol="0">
            <a:spAutoFit/>
          </a:bodyPr>
          <a:lstStyle/>
          <a:p>
            <a:r>
              <a:rPr lang="en-GB" sz="2400" dirty="0">
                <a:latin typeface="Century Gothic" panose="020B0502020202020204" pitchFamily="34" charset="0"/>
              </a:rPr>
              <a:t>It is a </a:t>
            </a:r>
            <a:r>
              <a:rPr lang="en-GB" sz="2400" b="1" dirty="0">
                <a:latin typeface="Century Gothic" panose="020B0502020202020204" pitchFamily="34" charset="0"/>
              </a:rPr>
              <a:t>finite</a:t>
            </a:r>
            <a:r>
              <a:rPr lang="en-GB" sz="2400" dirty="0">
                <a:latin typeface="Century Gothic" panose="020B0502020202020204" pitchFamily="34" charset="0"/>
              </a:rPr>
              <a:t> resource formed over millions of years from the remains of </a:t>
            </a:r>
            <a:r>
              <a:rPr lang="en-GB" sz="2400" b="1" dirty="0">
                <a:latin typeface="Century Gothic" panose="020B0502020202020204" pitchFamily="34" charset="0"/>
              </a:rPr>
              <a:t>ancient biomass</a:t>
            </a:r>
            <a:r>
              <a:rPr lang="en-GB" sz="2400" dirty="0">
                <a:latin typeface="Century Gothic" panose="020B0502020202020204" pitchFamily="34" charset="0"/>
              </a:rPr>
              <a:t>, mainly </a:t>
            </a:r>
            <a:r>
              <a:rPr lang="en-GB" sz="2400" b="1" dirty="0">
                <a:latin typeface="Century Gothic" panose="020B0502020202020204" pitchFamily="34" charset="0"/>
              </a:rPr>
              <a:t>plankton</a:t>
            </a:r>
            <a:r>
              <a:rPr lang="en-GB" sz="2400" dirty="0">
                <a:latin typeface="Century Gothic" panose="020B0502020202020204" pitchFamily="34" charset="0"/>
              </a:rPr>
              <a:t>, that was buried under </a:t>
            </a:r>
            <a:r>
              <a:rPr lang="en-GB" sz="2400" b="1" dirty="0">
                <a:latin typeface="Century Gothic" panose="020B0502020202020204" pitchFamily="34" charset="0"/>
              </a:rPr>
              <a:t>mud</a:t>
            </a:r>
            <a:r>
              <a:rPr lang="en-GB" sz="2400" dirty="0">
                <a:latin typeface="Century Gothic" panose="020B0502020202020204" pitchFamily="34" charset="0"/>
              </a:rPr>
              <a:t> and compressed. </a:t>
            </a:r>
          </a:p>
        </p:txBody>
      </p:sp>
      <p:sp>
        <p:nvSpPr>
          <p:cNvPr id="10" name="TextBox 9">
            <a:extLst>
              <a:ext uri="{FF2B5EF4-FFF2-40B4-BE49-F238E27FC236}">
                <a16:creationId xmlns:a16="http://schemas.microsoft.com/office/drawing/2014/main" id="{E848D0B9-F590-4E46-9EAC-46FEB3E6EEF6}"/>
              </a:ext>
            </a:extLst>
          </p:cNvPr>
          <p:cNvSpPr txBox="1"/>
          <p:nvPr/>
        </p:nvSpPr>
        <p:spPr>
          <a:xfrm>
            <a:off x="511280" y="3372465"/>
            <a:ext cx="10530348" cy="461665"/>
          </a:xfrm>
          <a:prstGeom prst="rect">
            <a:avLst/>
          </a:prstGeom>
          <a:noFill/>
        </p:spPr>
        <p:txBody>
          <a:bodyPr wrap="square" rtlCol="0">
            <a:spAutoFit/>
          </a:bodyPr>
          <a:lstStyle/>
          <a:p>
            <a:r>
              <a:rPr lang="en-GB" sz="2400" dirty="0">
                <a:latin typeface="Century Gothic" panose="020B0502020202020204" pitchFamily="34" charset="0"/>
              </a:rPr>
              <a:t>Crude oil is a </a:t>
            </a:r>
            <a:r>
              <a:rPr lang="en-GB" sz="2400" b="1" dirty="0">
                <a:latin typeface="Century Gothic" panose="020B0502020202020204" pitchFamily="34" charset="0"/>
              </a:rPr>
              <a:t>mixture</a:t>
            </a:r>
            <a:r>
              <a:rPr lang="en-GB" sz="2400" dirty="0">
                <a:latin typeface="Century Gothic" panose="020B0502020202020204" pitchFamily="34" charset="0"/>
              </a:rPr>
              <a:t> of many different compounds.</a:t>
            </a:r>
          </a:p>
        </p:txBody>
      </p:sp>
      <p:pic>
        <p:nvPicPr>
          <p:cNvPr id="1028" name="Picture 4" descr="Oil Rig, Oil Platform, Oil, Rig, Repairs">
            <a:extLst>
              <a:ext uri="{FF2B5EF4-FFF2-40B4-BE49-F238E27FC236}">
                <a16:creationId xmlns:a16="http://schemas.microsoft.com/office/drawing/2014/main" id="{6DC6FBCB-9B64-E23C-7D2E-9ADA2ABCAF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4304" y="4245793"/>
            <a:ext cx="6491953" cy="243358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rude oil (replica Drake Well House, Titusville, Pennsylva… | Flickr">
            <a:extLst>
              <a:ext uri="{FF2B5EF4-FFF2-40B4-BE49-F238E27FC236}">
                <a16:creationId xmlns:a16="http://schemas.microsoft.com/office/drawing/2014/main" id="{362109FB-328B-38B4-22C9-B425336250F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7642" y="4228533"/>
            <a:ext cx="4108603" cy="24377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2288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2A5DAB-0CF9-8480-1735-810FAD376C48}"/>
              </a:ext>
            </a:extLst>
          </p:cNvPr>
          <p:cNvSpPr>
            <a:spLocks noGrp="1"/>
          </p:cNvSpPr>
          <p:nvPr>
            <p:ph type="title"/>
          </p:nvPr>
        </p:nvSpPr>
        <p:spPr/>
        <p:txBody>
          <a:bodyPr/>
          <a:lstStyle/>
          <a:p>
            <a:r>
              <a:rPr lang="en-GB" dirty="0">
                <a:latin typeface="Century Gothic" panose="020B0502020202020204" pitchFamily="34" charset="0"/>
              </a:rPr>
              <a:t>Hydrocarbons</a:t>
            </a:r>
          </a:p>
        </p:txBody>
      </p:sp>
      <p:sp>
        <p:nvSpPr>
          <p:cNvPr id="3" name="TextBox 2">
            <a:extLst>
              <a:ext uri="{FF2B5EF4-FFF2-40B4-BE49-F238E27FC236}">
                <a16:creationId xmlns:a16="http://schemas.microsoft.com/office/drawing/2014/main" id="{F39BB118-5E8D-6787-F4F6-F39EEFEC49DB}"/>
              </a:ext>
            </a:extLst>
          </p:cNvPr>
          <p:cNvSpPr txBox="1"/>
          <p:nvPr/>
        </p:nvSpPr>
        <p:spPr>
          <a:xfrm>
            <a:off x="457202" y="884903"/>
            <a:ext cx="10530348" cy="461665"/>
          </a:xfrm>
          <a:prstGeom prst="rect">
            <a:avLst/>
          </a:prstGeom>
          <a:noFill/>
        </p:spPr>
        <p:txBody>
          <a:bodyPr wrap="square" rtlCol="0">
            <a:spAutoFit/>
          </a:bodyPr>
          <a:lstStyle/>
          <a:p>
            <a:r>
              <a:rPr lang="en-GB" sz="2400" dirty="0">
                <a:latin typeface="Century Gothic" panose="020B0502020202020204" pitchFamily="34" charset="0"/>
              </a:rPr>
              <a:t>Most of the compounds in crude oil are </a:t>
            </a:r>
            <a:r>
              <a:rPr lang="en-GB" sz="2400" b="1" dirty="0">
                <a:latin typeface="Century Gothic" panose="020B0502020202020204" pitchFamily="34" charset="0"/>
              </a:rPr>
              <a:t>hydrocarbons</a:t>
            </a:r>
            <a:r>
              <a:rPr lang="en-GB" sz="2400" dirty="0">
                <a:latin typeface="Century Gothic" panose="020B0502020202020204" pitchFamily="34" charset="0"/>
              </a:rPr>
              <a:t>.</a:t>
            </a:r>
          </a:p>
        </p:txBody>
      </p:sp>
      <p:sp>
        <p:nvSpPr>
          <p:cNvPr id="4" name="TextBox 3">
            <a:extLst>
              <a:ext uri="{FF2B5EF4-FFF2-40B4-BE49-F238E27FC236}">
                <a16:creationId xmlns:a16="http://schemas.microsoft.com/office/drawing/2014/main" id="{B4654772-29A1-7C17-1328-F6D0104AF4BE}"/>
              </a:ext>
            </a:extLst>
          </p:cNvPr>
          <p:cNvSpPr txBox="1"/>
          <p:nvPr/>
        </p:nvSpPr>
        <p:spPr>
          <a:xfrm>
            <a:off x="486699" y="1489587"/>
            <a:ext cx="7860888" cy="830997"/>
          </a:xfrm>
          <a:prstGeom prst="rect">
            <a:avLst/>
          </a:prstGeom>
          <a:noFill/>
        </p:spPr>
        <p:txBody>
          <a:bodyPr wrap="square" rtlCol="0">
            <a:spAutoFit/>
          </a:bodyPr>
          <a:lstStyle/>
          <a:p>
            <a:r>
              <a:rPr lang="en-GB" sz="2400" dirty="0">
                <a:latin typeface="Century Gothic" panose="020B0502020202020204" pitchFamily="34" charset="0"/>
              </a:rPr>
              <a:t>Hydrocarbons are </a:t>
            </a:r>
            <a:r>
              <a:rPr lang="en-GB" sz="2400" b="1" dirty="0">
                <a:latin typeface="Century Gothic" panose="020B0502020202020204" pitchFamily="34" charset="0"/>
              </a:rPr>
              <a:t>molecules</a:t>
            </a:r>
            <a:r>
              <a:rPr lang="en-GB" sz="2400" dirty="0">
                <a:latin typeface="Century Gothic" panose="020B0502020202020204" pitchFamily="34" charset="0"/>
              </a:rPr>
              <a:t> made up of </a:t>
            </a:r>
            <a:r>
              <a:rPr lang="en-GB" sz="2400" b="1" dirty="0">
                <a:latin typeface="Century Gothic" panose="020B0502020202020204" pitchFamily="34" charset="0"/>
              </a:rPr>
              <a:t>hydrogen</a:t>
            </a:r>
            <a:r>
              <a:rPr lang="en-GB" sz="2400" dirty="0">
                <a:latin typeface="Century Gothic" panose="020B0502020202020204" pitchFamily="34" charset="0"/>
              </a:rPr>
              <a:t> and </a:t>
            </a:r>
            <a:r>
              <a:rPr lang="en-GB" sz="2400" b="1" dirty="0">
                <a:latin typeface="Century Gothic" panose="020B0502020202020204" pitchFamily="34" charset="0"/>
              </a:rPr>
              <a:t>carbon</a:t>
            </a:r>
            <a:r>
              <a:rPr lang="en-GB" sz="2400" dirty="0">
                <a:latin typeface="Century Gothic" panose="020B0502020202020204" pitchFamily="34" charset="0"/>
              </a:rPr>
              <a:t> atoms </a:t>
            </a:r>
            <a:r>
              <a:rPr lang="en-GB" sz="2400" b="1" dirty="0">
                <a:latin typeface="Century Gothic" panose="020B0502020202020204" pitchFamily="34" charset="0"/>
              </a:rPr>
              <a:t>only</a:t>
            </a:r>
            <a:r>
              <a:rPr lang="en-GB" sz="2400" dirty="0">
                <a:latin typeface="Century Gothic" panose="020B0502020202020204" pitchFamily="34" charset="0"/>
              </a:rPr>
              <a:t>.</a:t>
            </a:r>
          </a:p>
        </p:txBody>
      </p:sp>
      <p:sp>
        <p:nvSpPr>
          <p:cNvPr id="5" name="TextBox 4">
            <a:extLst>
              <a:ext uri="{FF2B5EF4-FFF2-40B4-BE49-F238E27FC236}">
                <a16:creationId xmlns:a16="http://schemas.microsoft.com/office/drawing/2014/main" id="{21BACAB7-2633-1CAB-3485-912B4E2BC687}"/>
              </a:ext>
            </a:extLst>
          </p:cNvPr>
          <p:cNvSpPr txBox="1"/>
          <p:nvPr/>
        </p:nvSpPr>
        <p:spPr>
          <a:xfrm>
            <a:off x="501447" y="2610464"/>
            <a:ext cx="8052618" cy="830997"/>
          </a:xfrm>
          <a:prstGeom prst="rect">
            <a:avLst/>
          </a:prstGeom>
          <a:noFill/>
        </p:spPr>
        <p:txBody>
          <a:bodyPr wrap="square" rtlCol="0">
            <a:spAutoFit/>
          </a:bodyPr>
          <a:lstStyle/>
          <a:p>
            <a:r>
              <a:rPr lang="en-GB" sz="2400" dirty="0">
                <a:latin typeface="Century Gothic" panose="020B0502020202020204" pitchFamily="34" charset="0"/>
              </a:rPr>
              <a:t>Most of the hydrocarbons in crude oil are part of a </a:t>
            </a:r>
            <a:r>
              <a:rPr lang="en-GB" sz="2400" b="1" dirty="0">
                <a:latin typeface="Century Gothic" panose="020B0502020202020204" pitchFamily="34" charset="0"/>
              </a:rPr>
              <a:t>homologous</a:t>
            </a:r>
            <a:r>
              <a:rPr lang="en-GB" sz="2400" dirty="0">
                <a:latin typeface="Century Gothic" panose="020B0502020202020204" pitchFamily="34" charset="0"/>
              </a:rPr>
              <a:t> </a:t>
            </a:r>
            <a:r>
              <a:rPr lang="en-GB" sz="2400" b="1" dirty="0">
                <a:latin typeface="Century Gothic" panose="020B0502020202020204" pitchFamily="34" charset="0"/>
              </a:rPr>
              <a:t>series</a:t>
            </a:r>
            <a:r>
              <a:rPr lang="en-GB" sz="2400" dirty="0">
                <a:latin typeface="Century Gothic" panose="020B0502020202020204" pitchFamily="34" charset="0"/>
              </a:rPr>
              <a:t> called the </a:t>
            </a:r>
            <a:r>
              <a:rPr lang="en-GB" sz="2400" b="1" dirty="0">
                <a:latin typeface="Century Gothic" panose="020B0502020202020204" pitchFamily="34" charset="0"/>
              </a:rPr>
              <a:t>alkanes</a:t>
            </a:r>
            <a:r>
              <a:rPr lang="en-GB" sz="2400" dirty="0">
                <a:latin typeface="Century Gothic" panose="020B0502020202020204" pitchFamily="34" charset="0"/>
              </a:rPr>
              <a:t>.</a:t>
            </a:r>
          </a:p>
        </p:txBody>
      </p:sp>
      <p:sp>
        <p:nvSpPr>
          <p:cNvPr id="9" name="TextBox 8">
            <a:extLst>
              <a:ext uri="{FF2B5EF4-FFF2-40B4-BE49-F238E27FC236}">
                <a16:creationId xmlns:a16="http://schemas.microsoft.com/office/drawing/2014/main" id="{7044C7A4-3634-4BFE-8F7E-DCC3BD707E32}"/>
              </a:ext>
            </a:extLst>
          </p:cNvPr>
          <p:cNvSpPr txBox="1"/>
          <p:nvPr/>
        </p:nvSpPr>
        <p:spPr>
          <a:xfrm>
            <a:off x="550608" y="3795251"/>
            <a:ext cx="8052618" cy="1938992"/>
          </a:xfrm>
          <a:prstGeom prst="rect">
            <a:avLst/>
          </a:prstGeom>
          <a:noFill/>
        </p:spPr>
        <p:txBody>
          <a:bodyPr wrap="square" rtlCol="0">
            <a:spAutoFit/>
          </a:bodyPr>
          <a:lstStyle/>
          <a:p>
            <a:r>
              <a:rPr lang="en-GB" sz="2400" dirty="0">
                <a:latin typeface="Century Gothic" panose="020B0502020202020204" pitchFamily="34" charset="0"/>
              </a:rPr>
              <a:t>The alkanes include:</a:t>
            </a:r>
          </a:p>
          <a:p>
            <a:pPr marL="342900" indent="-342900">
              <a:buFont typeface="Arial" panose="020B0604020202020204" pitchFamily="34" charset="0"/>
              <a:buChar char="•"/>
            </a:pPr>
            <a:r>
              <a:rPr lang="en-GB" sz="2400" dirty="0">
                <a:latin typeface="Century Gothic" panose="020B0502020202020204" pitchFamily="34" charset="0"/>
              </a:rPr>
              <a:t>Meth</a:t>
            </a:r>
            <a:r>
              <a:rPr lang="en-GB" sz="2400" u="sng" dirty="0">
                <a:latin typeface="Century Gothic" panose="020B0502020202020204" pitchFamily="34" charset="0"/>
              </a:rPr>
              <a:t>ane</a:t>
            </a:r>
          </a:p>
          <a:p>
            <a:pPr marL="342900" indent="-342900">
              <a:buFont typeface="Arial" panose="020B0604020202020204" pitchFamily="34" charset="0"/>
              <a:buChar char="•"/>
            </a:pPr>
            <a:r>
              <a:rPr lang="en-GB" sz="2400" dirty="0">
                <a:latin typeface="Century Gothic" panose="020B0502020202020204" pitchFamily="34" charset="0"/>
              </a:rPr>
              <a:t>Eth</a:t>
            </a:r>
            <a:r>
              <a:rPr lang="en-GB" sz="2400" u="sng" dirty="0">
                <a:latin typeface="Century Gothic" panose="020B0502020202020204" pitchFamily="34" charset="0"/>
              </a:rPr>
              <a:t>ane</a:t>
            </a:r>
          </a:p>
          <a:p>
            <a:pPr marL="342900" indent="-342900">
              <a:buFont typeface="Arial" panose="020B0604020202020204" pitchFamily="34" charset="0"/>
              <a:buChar char="•"/>
            </a:pPr>
            <a:r>
              <a:rPr lang="en-GB" sz="2400" dirty="0">
                <a:latin typeface="Century Gothic" panose="020B0502020202020204" pitchFamily="34" charset="0"/>
              </a:rPr>
              <a:t>Prop</a:t>
            </a:r>
            <a:r>
              <a:rPr lang="en-GB" sz="2400" u="sng" dirty="0">
                <a:latin typeface="Century Gothic" panose="020B0502020202020204" pitchFamily="34" charset="0"/>
              </a:rPr>
              <a:t>ane</a:t>
            </a:r>
          </a:p>
          <a:p>
            <a:pPr marL="342900" indent="-342900">
              <a:buFont typeface="Arial" panose="020B0604020202020204" pitchFamily="34" charset="0"/>
              <a:buChar char="•"/>
            </a:pPr>
            <a:r>
              <a:rPr lang="en-GB" sz="2400" dirty="0">
                <a:latin typeface="Century Gothic" panose="020B0502020202020204" pitchFamily="34" charset="0"/>
              </a:rPr>
              <a:t>But</a:t>
            </a:r>
            <a:r>
              <a:rPr lang="en-GB" sz="2400" u="sng" dirty="0">
                <a:latin typeface="Century Gothic" panose="020B0502020202020204" pitchFamily="34" charset="0"/>
              </a:rPr>
              <a:t>ane</a:t>
            </a:r>
          </a:p>
        </p:txBody>
      </p:sp>
      <p:pic>
        <p:nvPicPr>
          <p:cNvPr id="4098" name="Picture 2" descr="Bunsen Burner, Gas, Flame, Blue Flame">
            <a:extLst>
              <a:ext uri="{FF2B5EF4-FFF2-40B4-BE49-F238E27FC236}">
                <a16:creationId xmlns:a16="http://schemas.microsoft.com/office/drawing/2014/main" id="{F8D6D74B-5D9E-AE1A-61FD-432E049107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08281" y="223685"/>
            <a:ext cx="1812003" cy="3624006"/>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Gas, Cylinder, Cooking, Fuel, Power">
            <a:extLst>
              <a:ext uri="{FF2B5EF4-FFF2-40B4-BE49-F238E27FC236}">
                <a16:creationId xmlns:a16="http://schemas.microsoft.com/office/drawing/2014/main" id="{57A3120C-E06A-C0B1-0D9F-3E80CB4ED52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77710" y="4171335"/>
            <a:ext cx="2390058" cy="23900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3447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9" grpId="0"/>
    </p:bldLst>
  </p:timing>
</p:sld>
</file>

<file path=ppt/theme/theme1.xml><?xml version="1.0" encoding="utf-8"?>
<a:theme xmlns:a="http://schemas.openxmlformats.org/drawingml/2006/main" name="B2.2.11 Feedback lesson">
  <a:themeElements>
    <a:clrScheme name="Custom 1">
      <a:dk1>
        <a:srgbClr val="000000"/>
      </a:dk1>
      <a:lt1>
        <a:srgbClr val="FFFFFF"/>
      </a:lt1>
      <a:dk2>
        <a:srgbClr val="44546A"/>
      </a:dk2>
      <a:lt2>
        <a:srgbClr val="E7E6E6"/>
      </a:lt2>
      <a:accent1>
        <a:srgbClr val="4472C4"/>
      </a:accent1>
      <a:accent2>
        <a:srgbClr val="232F5D"/>
      </a:accent2>
      <a:accent3>
        <a:srgbClr val="92BFE8"/>
      </a:accent3>
      <a:accent4>
        <a:srgbClr val="FFFFFF"/>
      </a:accent4>
      <a:accent5>
        <a:srgbClr val="FFFFFF"/>
      </a:accent5>
      <a:accent6>
        <a:srgbClr val="FFFFFF"/>
      </a:accent6>
      <a:hlink>
        <a:srgbClr val="FFFFFF"/>
      </a:hlink>
      <a:folHlink>
        <a:srgbClr val="FFFFFF"/>
      </a:folHlink>
    </a:clrScheme>
    <a:fontScheme name="Georgia">
      <a:majorFont>
        <a:latin typeface="Georgia" panose="020405020504050203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eorgia" panose="020405020504050203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8AF66D13AF553498AE1339A56520CA0" ma:contentTypeVersion="18" ma:contentTypeDescription="Create a new document." ma:contentTypeScope="" ma:versionID="d55bb3e99807e52e541a5ac04e799d41">
  <xsd:schema xmlns:xsd="http://www.w3.org/2001/XMLSchema" xmlns:xs="http://www.w3.org/2001/XMLSchema" xmlns:p="http://schemas.microsoft.com/office/2006/metadata/properties" xmlns:ns2="9dd66dd2-dc2f-4e10-8286-f1da66314693" xmlns:ns3="e7f29ac3-c74a-46a7-9e80-ec6458dc319f" targetNamespace="http://schemas.microsoft.com/office/2006/metadata/properties" ma:root="true" ma:fieldsID="1ed8d0c46251183f096df21bc4ba3b07" ns2:_="" ns3:_="">
    <xsd:import namespace="9dd66dd2-dc2f-4e10-8286-f1da66314693"/>
    <xsd:import namespace="e7f29ac3-c74a-46a7-9e80-ec6458dc319f"/>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GenerationTime" minOccurs="0"/>
                <xsd:element ref="ns2:MediaServiceEventHashCode" minOccurs="0"/>
                <xsd:element ref="ns2:MediaServiceAutoKeyPoints" minOccurs="0"/>
                <xsd:element ref="ns2:MediaServiceKeyPoints" minOccurs="0"/>
                <xsd:element ref="ns2:MediaServiceOCR" minOccurs="0"/>
                <xsd:element ref="ns3:SharedWithUsers" minOccurs="0"/>
                <xsd:element ref="ns3:SharedWithDetails" minOccurs="0"/>
                <xsd:element ref="ns2:MediaLengthInSeconds" minOccurs="0"/>
                <xsd:element ref="ns2:MediaServiceLocation"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dd66dd2-dc2f-4e10-8286-f1da6631469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ServiceOCR" ma:index="16" nillable="true" ma:displayName="Extracted Text" ma:internalName="MediaServiceOCR" ma:readOnly="true">
      <xsd:simpleType>
        <xsd:restriction base="dms:Note">
          <xsd:maxLength value="255"/>
        </xsd:restriction>
      </xsd:simpleType>
    </xsd:element>
    <xsd:element name="MediaLengthInSeconds" ma:index="19" nillable="true" ma:displayName="Length (seconds)" ma:internalName="MediaLengthInSeconds" ma:readOnly="true">
      <xsd:simpleType>
        <xsd:restriction base="dms:Unknown"/>
      </xsd:simpleType>
    </xsd:element>
    <xsd:element name="MediaServiceLocation" ma:index="20" nillable="true" ma:displayName="Location" ma:internalName="MediaServiceLocation" ma:readOnly="true">
      <xsd:simpleType>
        <xsd:restriction base="dms:Text"/>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9ece25d9-12d7-4481-8120-14121ffe4470"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e7f29ac3-c74a-46a7-9e80-ec6458dc319f"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f78cfd2a-9971-4bc9-959e-69182f1482e7}" ma:internalName="TaxCatchAll" ma:showField="CatchAllData" ma:web="e7f29ac3-c74a-46a7-9e80-ec6458dc319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TaxCatchAll xmlns="e7f29ac3-c74a-46a7-9e80-ec6458dc319f" xsi:nil="true"/>
    <lcf76f155ced4ddcb4097134ff3c332f xmlns="9dd66dd2-dc2f-4e10-8286-f1da66314693">
      <Terms xmlns="http://schemas.microsoft.com/office/infopath/2007/PartnerControls"/>
    </lcf76f155ced4ddcb4097134ff3c332f>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214DAF8-12E5-4CC0-97CB-48D52927ED1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dd66dd2-dc2f-4e10-8286-f1da66314693"/>
    <ds:schemaRef ds:uri="e7f29ac3-c74a-46a7-9e80-ec6458dc319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8DF14CD-FE4E-4B91-BA7F-219603BF8673}">
  <ds:schemaRefs>
    <ds:schemaRef ds:uri="e7f29ac3-c74a-46a7-9e80-ec6458dc319f"/>
    <ds:schemaRef ds:uri="http://schemas.microsoft.com/office/2006/documentManagement/types"/>
    <ds:schemaRef ds:uri="http://www.w3.org/XML/1998/namespace"/>
    <ds:schemaRef ds:uri="http://purl.org/dc/terms/"/>
    <ds:schemaRef ds:uri="http://schemas.microsoft.com/office/2006/metadata/properties"/>
    <ds:schemaRef ds:uri="http://purl.org/dc/dcmitype/"/>
    <ds:schemaRef ds:uri="http://purl.org/dc/elements/1.1/"/>
    <ds:schemaRef ds:uri="http://schemas.microsoft.com/office/infopath/2007/PartnerControls"/>
    <ds:schemaRef ds:uri="http://schemas.openxmlformats.org/package/2006/metadata/core-properties"/>
    <ds:schemaRef ds:uri="9dd66dd2-dc2f-4e10-8286-f1da66314693"/>
  </ds:schemaRefs>
</ds:datastoreItem>
</file>

<file path=customXml/itemProps3.xml><?xml version="1.0" encoding="utf-8"?>
<ds:datastoreItem xmlns:ds="http://schemas.openxmlformats.org/officeDocument/2006/customXml" ds:itemID="{A5CE95B1-CCAD-4750-8F05-1DA9DDC39C97}">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P1.3.2 - Energy Stores</Template>
  <TotalTime>4634</TotalTime>
  <Words>4836</Words>
  <Application>Microsoft Macintosh PowerPoint</Application>
  <PresentationFormat>Widescreen</PresentationFormat>
  <Paragraphs>580</Paragraphs>
  <Slides>27</Slides>
  <Notes>21</Notes>
  <HiddenSlides>7</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27</vt:i4>
      </vt:variant>
    </vt:vector>
  </HeadingPairs>
  <TitlesOfParts>
    <vt:vector size="34" baseType="lpstr">
      <vt:lpstr>Arial</vt:lpstr>
      <vt:lpstr>Calibri</vt:lpstr>
      <vt:lpstr>Century Gothic</vt:lpstr>
      <vt:lpstr>Georgia</vt:lpstr>
      <vt:lpstr>PT Sans</vt:lpstr>
      <vt:lpstr>Wingdings</vt:lpstr>
      <vt:lpstr>B2.2.11 Feedback lesson</vt:lpstr>
      <vt:lpstr>Making this resource work for you</vt:lpstr>
      <vt:lpstr>PowerPoint Presentation</vt:lpstr>
      <vt:lpstr>PowerPoint Presentation</vt:lpstr>
      <vt:lpstr>PowerPoint Presentation</vt:lpstr>
      <vt:lpstr>C5.1.2</vt:lpstr>
      <vt:lpstr>PowerPoint Presentation</vt:lpstr>
      <vt:lpstr>This is the fix-it portion of the lesson</vt:lpstr>
      <vt:lpstr>Crude Oil</vt:lpstr>
      <vt:lpstr>Hydrocarbons</vt:lpstr>
      <vt:lpstr>The Alkanes</vt:lpstr>
      <vt:lpstr>Bonding in the Alkanes</vt:lpstr>
      <vt:lpstr>Using Models</vt:lpstr>
      <vt:lpstr>Which statements do you agree with?</vt:lpstr>
      <vt:lpstr>What mistakes has the student made?</vt:lpstr>
      <vt:lpstr>Drill</vt:lpstr>
      <vt:lpstr>Drill answers</vt:lpstr>
      <vt:lpstr>I: Alkane Formulae</vt:lpstr>
      <vt:lpstr>We: Alkane Formulae</vt:lpstr>
      <vt:lpstr>You: Alkane Formulae</vt:lpstr>
      <vt:lpstr>Worksheet</vt:lpstr>
      <vt:lpstr>Answers</vt:lpstr>
      <vt:lpstr>Answers</vt:lpstr>
      <vt:lpstr>Answers</vt:lpstr>
      <vt:lpstr>Answers</vt:lpstr>
      <vt:lpstr>Answers</vt:lpstr>
      <vt:lpstr>Answer the questions below.</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Kathleen Webb</dc:creator>
  <cp:lastModifiedBy>Joanna Scouler</cp:lastModifiedBy>
  <cp:revision>449</cp:revision>
  <dcterms:created xsi:type="dcterms:W3CDTF">2019-03-21T11:24:14Z</dcterms:created>
  <dcterms:modified xsi:type="dcterms:W3CDTF">2024-08-15T11:35:22Z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0x01010078AF66D13AF553498AE1339A56520CA0</vt:lpwstr>
  </property>
  <property fmtid="{D5CDD505-2E9C-101B-9397-08002B2CF9AE}" pid="3" name="MediaServiceImageTags">
    <vt:lpwstr/>
  </property>
</Properties>
</file>